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51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9" r:id="rId9"/>
    <p:sldId id="320" r:id="rId10"/>
    <p:sldId id="318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5" r:id="rId25"/>
    <p:sldId id="334" r:id="rId26"/>
    <p:sldId id="336" r:id="rId27"/>
    <p:sldId id="337" r:id="rId28"/>
    <p:sldId id="340" r:id="rId29"/>
    <p:sldId id="338" r:id="rId30"/>
    <p:sldId id="341" r:id="rId31"/>
    <p:sldId id="343" r:id="rId32"/>
    <p:sldId id="342" r:id="rId33"/>
    <p:sldId id="344" r:id="rId34"/>
    <p:sldId id="345" r:id="rId35"/>
    <p:sldId id="347" r:id="rId36"/>
    <p:sldId id="348" r:id="rId37"/>
    <p:sldId id="349" r:id="rId38"/>
    <p:sldId id="346" r:id="rId39"/>
    <p:sldId id="292" r:id="rId40"/>
    <p:sldId id="350" r:id="rId41"/>
    <p:sldId id="351" r:id="rId42"/>
    <p:sldId id="357" r:id="rId43"/>
    <p:sldId id="356" r:id="rId44"/>
    <p:sldId id="360" r:id="rId45"/>
    <p:sldId id="358" r:id="rId46"/>
    <p:sldId id="359" r:id="rId47"/>
    <p:sldId id="361" r:id="rId48"/>
    <p:sldId id="352" r:id="rId49"/>
    <p:sldId id="302" r:id="rId5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143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DEE53-CE00-4B4A-835E-025EF91EAAF3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3035E-B033-484B-8303-74A725F0A8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19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8608-0250-433D-900B-C495DD657CFB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405788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4408-A533-483D-8216-C1CAB78EFA77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0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F692-6412-4A96-BEB0-2D44711A88B0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40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C30C-6A97-468F-BBCD-43B027FB0728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54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50475-3F2F-457F-A7E1-36849140E374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4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7E615-978B-41EB-A5E0-F97D38E3AA8B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37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0494-5B0C-4192-B6C2-0BD8A62FE12F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1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B3254-8F5B-43DC-BBF6-8F4C5AACC6C7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2B990-1EE5-492B-81F4-C0871677078F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7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96DC-F938-49F1-8181-65640781DDE8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52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55BE-4129-4EC3-A1E2-F3FD907C751A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5B8291-738F-4D9F-AB62-00DC6FE6AD40}"/>
              </a:ext>
            </a:extLst>
          </p:cNvPr>
          <p:cNvSpPr txBox="1"/>
          <p:nvPr userDrawn="1"/>
        </p:nvSpPr>
        <p:spPr>
          <a:xfrm>
            <a:off x="395288" y="6381750"/>
            <a:ext cx="7921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latin typeface="+mn-lt"/>
                <a:ea typeface="+mn-ea"/>
              </a:rPr>
              <a:t>P</a:t>
            </a:r>
            <a:endParaRPr kumimoji="0" lang="zh-TW" altLang="en-US" sz="12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65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2E0B-1116-4BA5-A705-9AFFF1893ECE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4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E94BC21F-0279-4414-92C2-174EC579300E}" type="datetime1">
              <a:rPr lang="en-GB" altLang="zh-TW" smtClean="0"/>
              <a:t>03/06/2020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77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1.pdf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2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3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20363;&#38988;3.4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5.pdf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6.pdf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7.pdf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8.pdf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9.pdf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10.pdf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3.11.pdf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C4A9F-09D3-4F70-B8E7-356ABF3B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85CECF-F404-4D60-A004-FD70D5B1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在有限的時間間隔內，質點的</a:t>
            </a:r>
            <a:r>
              <a:rPr lang="zh-TW" altLang="en-US" b="1" dirty="0">
                <a:solidFill>
                  <a:srgbClr val="C00000"/>
                </a:solidFill>
              </a:rPr>
              <a:t>平均速率</a:t>
            </a:r>
            <a:r>
              <a:rPr lang="en-US" altLang="zh-TW" dirty="0"/>
              <a:t>(average speed)</a:t>
            </a:r>
            <a:r>
              <a:rPr lang="zh-TW" altLang="en-US" dirty="0"/>
              <a:t>定義為：</a:t>
            </a: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endParaRPr lang="zh-TW" altLang="en-US" dirty="0"/>
          </a:p>
          <a:p>
            <a:pPr>
              <a:lnSpc>
                <a:spcPts val="3600"/>
              </a:lnSpc>
            </a:pPr>
            <a:r>
              <a:rPr lang="zh-TW" altLang="en-US" dirty="0"/>
              <a:t>平均速率是正值的純量。相對地，在有限的時間間隔內，</a:t>
            </a:r>
            <a:r>
              <a:rPr lang="zh-TW" altLang="en-US" b="1" dirty="0">
                <a:solidFill>
                  <a:srgbClr val="C00000"/>
                </a:solidFill>
              </a:rPr>
              <a:t>平均速度</a:t>
            </a:r>
            <a:r>
              <a:rPr lang="en-US" altLang="zh-TW" dirty="0"/>
              <a:t>(average velocity)</a:t>
            </a:r>
            <a:r>
              <a:rPr lang="zh-TW" altLang="en-US" dirty="0"/>
              <a:t>定義為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2C0544-B83F-4482-B774-E02E403D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BC257C-AD0C-4E12-806C-379C3D5C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174DB4-207C-451A-A487-00B1CCB1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6560820" cy="9067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1AC4BB-FEFA-4EA0-A0EC-2949E21A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793776"/>
            <a:ext cx="3093720" cy="8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8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9106C-DD90-414A-B0A4-6E0C7040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93F93C-E22C-4C7D-92B3-7DA6AB47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平均速度是在位移方向上的一個向量。平均速度僅與淨位移和時間間隔有關；在其間的詳細行程是無關緊要的。由於僅涉及沿著 </a:t>
            </a:r>
            <a:r>
              <a:rPr lang="en-US" altLang="zh-TW" i="1" dirty="0"/>
              <a:t>x </a:t>
            </a:r>
            <a:r>
              <a:rPr lang="zh-TW" altLang="en-US" dirty="0"/>
              <a:t>軸的運動，因此平均速度的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分量為：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98B271-0DB4-4A28-8199-06317A50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E30E8B-0871-4F6A-90FC-CBCE4415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06AC6E-E7DB-400D-802A-DCC587B7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284984"/>
            <a:ext cx="5494020" cy="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8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2D721DD-5A6E-4CBE-A421-D0477652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3.1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C8E0CF86-C7CF-4962-8AE8-84748F73E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一隻鳥以</a:t>
            </a:r>
            <a:r>
              <a:rPr lang="en-US" altLang="zh-TW" dirty="0"/>
              <a:t>10 m/s </a:t>
            </a:r>
            <a:r>
              <a:rPr lang="zh-TW" altLang="en-US" dirty="0"/>
              <a:t>的速率向東飛行</a:t>
            </a:r>
            <a:r>
              <a:rPr lang="en-US" altLang="zh-TW" dirty="0"/>
              <a:t>100 m</a:t>
            </a:r>
            <a:r>
              <a:rPr lang="zh-TW" altLang="en-US" dirty="0"/>
              <a:t>，然後以</a:t>
            </a:r>
            <a:r>
              <a:rPr lang="en-US" altLang="zh-TW" dirty="0"/>
              <a:t>20 m/s </a:t>
            </a:r>
            <a:r>
              <a:rPr lang="zh-TW" altLang="en-US" dirty="0"/>
              <a:t>的速率向西飛行</a:t>
            </a:r>
            <a:r>
              <a:rPr lang="en-US" altLang="zh-TW" dirty="0"/>
              <a:t>15 </a:t>
            </a:r>
            <a:r>
              <a:rPr lang="zh-TW" altLang="en-US" dirty="0"/>
              <a:t>秒。求：</a:t>
            </a:r>
            <a:r>
              <a:rPr lang="en-US" altLang="zh-TW" dirty="0"/>
              <a:t>(a) </a:t>
            </a:r>
            <a:r>
              <a:rPr lang="zh-TW" altLang="en-US" dirty="0"/>
              <a:t>其平均速率；</a:t>
            </a:r>
            <a:r>
              <a:rPr lang="en-US" altLang="zh-TW" dirty="0"/>
              <a:t>(b) </a:t>
            </a:r>
            <a:r>
              <a:rPr lang="zh-TW" altLang="en-US" dirty="0"/>
              <a:t>其平均速度。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C20C5E-E5D5-4215-B2B2-B3FCD1C7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C807A2-208A-4DC3-9BDC-F65C1C2A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  <p:sp>
        <p:nvSpPr>
          <p:cNvPr id="10" name="箭號: 有線條的向右箭號 9">
            <a:hlinkClick r:id="rId2" action="ppaction://hlinkfile"/>
            <a:extLst>
              <a:ext uri="{FF2B5EF4-FFF2-40B4-BE49-F238E27FC236}">
                <a16:creationId xmlns:a16="http://schemas.microsoft.com/office/drawing/2014/main" id="{3CFBA28B-3B21-4CD9-857E-ADAE40E1DA6D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450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75402E-6F59-432D-B076-00DC3FC2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3E01842-E65B-4536-AB76-9235FFFC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5867"/>
            <a:ext cx="8229600" cy="384605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ABA14C-01D1-4D63-8C1C-4D270413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B3E1A8-47BD-4CA5-ABB7-F6FA910D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9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5137C-17A1-4C80-BA23-5B11C9B8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50AA025-B7E7-417F-9579-1C60E822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37" y="1402742"/>
            <a:ext cx="3667125" cy="470058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6AD1FA-8F64-49C2-91B5-42AC960C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E44277-006B-4B36-97BB-4737AD35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51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FA604-FAFD-4DBA-8DC8-9020F8E5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</a:t>
            </a:r>
            <a:r>
              <a:rPr lang="zh-TW" altLang="en-US" dirty="0"/>
              <a:t>瞬時速度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7502D-2D90-4B4C-817E-E401E75A8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若令 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i="1" dirty="0"/>
              <a:t> </a:t>
            </a:r>
            <a:r>
              <a:rPr lang="zh-TW" altLang="en-US" dirty="0"/>
              <a:t>小到實質上近乎為零時，此一瞬間的速度，稱為</a:t>
            </a:r>
            <a:r>
              <a:rPr lang="zh-TW" altLang="en-US" b="1" dirty="0">
                <a:solidFill>
                  <a:srgbClr val="C00000"/>
                </a:solidFill>
              </a:rPr>
              <a:t>瞬時速度</a:t>
            </a:r>
            <a:r>
              <a:rPr lang="en-US" altLang="zh-TW" dirty="0"/>
              <a:t>(instantaneous velocity)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圖 </a:t>
            </a:r>
            <a:r>
              <a:rPr lang="en-US" altLang="zh-TW" dirty="0"/>
              <a:t>3.6 </a:t>
            </a:r>
            <a:r>
              <a:rPr lang="zh-TW" altLang="en-US" dirty="0"/>
              <a:t>顯示時間間隔逐漸縮短的情形，弦所切割的曲線越來越短， 最後成為曲線在 </a:t>
            </a:r>
            <a:r>
              <a:rPr lang="en-US" altLang="zh-TW" i="1" dirty="0" err="1"/>
              <a:t>t</a:t>
            </a:r>
            <a:r>
              <a:rPr lang="en-US" altLang="zh-TW" baseline="-25000" dirty="0" err="1"/>
              <a:t>1</a:t>
            </a:r>
            <a:r>
              <a:rPr lang="en-US" altLang="zh-TW" dirty="0"/>
              <a:t> </a:t>
            </a:r>
            <a:r>
              <a:rPr lang="zh-TW" altLang="en-US" dirty="0"/>
              <a:t>處的切線。在任一瞬間的瞬時速度，等於在位置 </a:t>
            </a:r>
            <a:r>
              <a:rPr lang="en-US" altLang="zh-TW" dirty="0"/>
              <a:t>- </a:t>
            </a:r>
            <a:r>
              <a:rPr lang="zh-TW" altLang="en-US" dirty="0"/>
              <a:t>時間關係圖上，該瞬間的切線之斜率。用數學式表示為：</a:t>
            </a:r>
            <a:endParaRPr lang="en-US" altLang="zh-TW" dirty="0"/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5209A5-A214-464E-87FD-425730F8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7727C3-BAC7-4C7A-A2CF-5B0880C1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59A0C5-8D39-46D6-B74C-B71B122C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365104"/>
            <a:ext cx="5680710" cy="8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E20B7E0A-7C91-466A-B68A-14EEADEB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</a:t>
            </a:r>
            <a:r>
              <a:rPr lang="zh-TW" altLang="en-US" dirty="0"/>
              <a:t>瞬時速度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255758-1829-4A50-AC34-0A43750757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4218" y="1512756"/>
            <a:ext cx="4100512" cy="4480560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CD1D777-F1F5-4F75-B1AB-69CCF70520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59326"/>
            <a:ext cx="4038600" cy="4404535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8CA3B8-7A5E-47AD-A9FD-717BF4F4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BF8189-3FE8-4040-85ED-F7DA9FD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6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E49C1-BB9E-48D3-9D5C-E9136BC8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</a:t>
            </a:r>
            <a:r>
              <a:rPr lang="zh-TW" altLang="en-US" dirty="0"/>
              <a:t>瞬時速度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DBCF3-781B-4E9E-88F8-9AA500796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瞬時速度是當 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趨近於 </a:t>
            </a:r>
            <a:r>
              <a:rPr lang="en-US" altLang="zh-TW" dirty="0"/>
              <a:t>0 </a:t>
            </a:r>
            <a:r>
              <a:rPr lang="zh-TW" altLang="en-US" dirty="0"/>
              <a:t>時 </a:t>
            </a:r>
            <a:r>
              <a:rPr lang="en-US" altLang="zh-TW" dirty="0" err="1"/>
              <a:t>Δ</a:t>
            </a:r>
            <a:r>
              <a:rPr lang="en-US" altLang="zh-TW" b="1" i="1" dirty="0" err="1"/>
              <a:t>x</a:t>
            </a:r>
            <a:r>
              <a:rPr lang="en-US" altLang="zh-TW" dirty="0"/>
              <a:t>/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比值的極限值，如圖 </a:t>
            </a:r>
            <a:r>
              <a:rPr lang="en-US" altLang="zh-TW" dirty="0"/>
              <a:t>3.7 </a:t>
            </a:r>
            <a:r>
              <a:rPr lang="zh-TW" altLang="en-US" dirty="0"/>
              <a:t>所示。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在微積分的表示法中，</a:t>
            </a:r>
            <a:r>
              <a:rPr lang="en-US" altLang="zh-TW" dirty="0"/>
              <a:t>3.4 </a:t>
            </a:r>
            <a:r>
              <a:rPr lang="zh-TW" altLang="en-US" dirty="0"/>
              <a:t>式可寫為 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endParaRPr lang="zh-TW" altLang="en-US" dirty="0"/>
          </a:p>
          <a:p>
            <a:pPr>
              <a:lnSpc>
                <a:spcPts val="4000"/>
              </a:lnSpc>
            </a:pPr>
            <a:r>
              <a:rPr lang="zh-TW" altLang="en-US" dirty="0"/>
              <a:t>瞬時速度的大小與瞬時速率相同。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BA8AC3D-E92F-4E51-813E-F42C1B1B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6DB03B-7BDA-4398-A5F4-D5E536AA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17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71B56B-DBBF-417C-B9B7-63EB943E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212976"/>
            <a:ext cx="5627370" cy="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5113C4-A014-47D8-877E-8981B455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zh-TW" altLang="en-US" dirty="0"/>
              <a:t>加速度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812CE-9ECB-4912-A866-A43E753C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200"/>
              </a:lnSpc>
              <a:defRPr/>
            </a:pPr>
            <a:r>
              <a:rPr lang="zh-TW" altLang="en-US" spc="-70" dirty="0"/>
              <a:t>當物體速度的大小或方向或兩者都有改變時，就稱物體在加速。在有限時間間隔內的</a:t>
            </a:r>
            <a:r>
              <a:rPr lang="zh-TW" altLang="en-US" b="1" dirty="0">
                <a:solidFill>
                  <a:srgbClr val="C00000"/>
                </a:solidFill>
              </a:rPr>
              <a:t>平均加速度</a:t>
            </a:r>
            <a:r>
              <a:rPr lang="en-US" altLang="zh-TW" spc="-70" dirty="0"/>
              <a:t>(average acceleration)</a:t>
            </a:r>
            <a:r>
              <a:rPr lang="zh-TW" altLang="en-US" dirty="0"/>
              <a:t>定義為</a:t>
            </a:r>
            <a:endParaRPr lang="en-US" altLang="zh-TW" dirty="0"/>
          </a:p>
          <a:p>
            <a:pPr>
              <a:lnSpc>
                <a:spcPts val="3200"/>
              </a:lnSpc>
              <a:defRPr/>
            </a:pPr>
            <a:endParaRPr lang="en-US" altLang="zh-TW" dirty="0"/>
          </a:p>
          <a:p>
            <a:pPr>
              <a:lnSpc>
                <a:spcPts val="3200"/>
              </a:lnSpc>
              <a:defRPr/>
            </a:pPr>
            <a:endParaRPr lang="zh-TW" altLang="en-US" dirty="0"/>
          </a:p>
          <a:p>
            <a:pPr>
              <a:lnSpc>
                <a:spcPts val="3200"/>
              </a:lnSpc>
              <a:defRPr/>
            </a:pPr>
            <a:r>
              <a:rPr lang="zh-TW" altLang="en-US" dirty="0"/>
              <a:t>平均加速度為向量，其方向與速度的改變方向相同。在一維運動中，平均加速度為</a:t>
            </a:r>
            <a:endParaRPr lang="en-US" altLang="zh-TW" dirty="0"/>
          </a:p>
          <a:p>
            <a:pPr>
              <a:lnSpc>
                <a:spcPts val="3200"/>
              </a:lnSpc>
              <a:defRPr/>
            </a:pPr>
            <a:endParaRPr lang="en-US" altLang="zh-TW" dirty="0"/>
          </a:p>
          <a:p>
            <a:pPr>
              <a:lnSpc>
                <a:spcPts val="3200"/>
              </a:lnSpc>
              <a:defRPr/>
            </a:pPr>
            <a:r>
              <a:rPr lang="zh-TW" altLang="en-US" dirty="0"/>
              <a:t>加速度的 </a:t>
            </a:r>
            <a:r>
              <a:rPr lang="en-US" altLang="zh-TW" dirty="0"/>
              <a:t>SI </a:t>
            </a:r>
            <a:r>
              <a:rPr lang="zh-TW" altLang="en-US" dirty="0"/>
              <a:t>制單位為 </a:t>
            </a:r>
            <a:r>
              <a:rPr lang="en-US" altLang="zh-TW" dirty="0"/>
              <a:t>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ACA77F-ED4B-47EB-855E-6C90D37B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9E6657-5E4B-41EB-85D8-DAAF95A5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18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984011-B8EC-44AD-AB24-5B71E637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835021"/>
            <a:ext cx="3573780" cy="8934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B0B9BF-6EC2-453F-942E-68730370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679397"/>
            <a:ext cx="5474018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2A497-4574-46DC-A140-4C713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zh-TW" altLang="en-US" dirty="0"/>
              <a:t>加速度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C4BB6-9B9D-4DED-AC8B-D5FE8D10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zh-TW" altLang="en-US" spc="-40" dirty="0"/>
              <a:t>在如圖 </a:t>
            </a:r>
            <a:r>
              <a:rPr lang="en-US" altLang="zh-TW" spc="-40" dirty="0"/>
              <a:t>3.8 </a:t>
            </a:r>
            <a:r>
              <a:rPr lang="zh-TW" altLang="en-US" spc="-40" dirty="0"/>
              <a:t>的 </a:t>
            </a:r>
            <a:r>
              <a:rPr lang="en-US" altLang="zh-TW" i="1" spc="-40" dirty="0"/>
              <a:t>υ </a:t>
            </a:r>
            <a:r>
              <a:rPr lang="zh-TW" altLang="en-US" spc="-40" dirty="0"/>
              <a:t>對 </a:t>
            </a:r>
            <a:r>
              <a:rPr lang="en-US" altLang="zh-TW" i="1" spc="-40" dirty="0"/>
              <a:t>t</a:t>
            </a:r>
            <a:r>
              <a:rPr lang="en-US" altLang="zh-TW" spc="-40" dirty="0"/>
              <a:t> </a:t>
            </a:r>
            <a:r>
              <a:rPr lang="zh-TW" altLang="en-US" spc="-40" dirty="0"/>
              <a:t>之關係圖中，從連接始末兩點的直線之斜率，可求得平均加速度。</a:t>
            </a:r>
            <a:r>
              <a:rPr lang="en-US" altLang="zh-TW" b="1" i="1" spc="-40" dirty="0" err="1"/>
              <a:t>a</a:t>
            </a:r>
            <a:r>
              <a:rPr lang="en-US" altLang="zh-TW" i="1" spc="-40" baseline="-25000" dirty="0" err="1"/>
              <a:t>av</a:t>
            </a:r>
            <a:r>
              <a:rPr lang="en-US" altLang="zh-TW" i="1" spc="-40" baseline="-25000" dirty="0"/>
              <a:t> </a:t>
            </a:r>
            <a:r>
              <a:rPr lang="zh-TW" altLang="en-US" spc="-40" dirty="0"/>
              <a:t>的正負號由 </a:t>
            </a:r>
            <a:r>
              <a:rPr lang="en-US" altLang="zh-TW" spc="-40" dirty="0" err="1"/>
              <a:t>Δ</a:t>
            </a:r>
            <a:r>
              <a:rPr lang="en-US" altLang="zh-TW" i="1" spc="-40" dirty="0" err="1"/>
              <a:t>υ</a:t>
            </a:r>
            <a:r>
              <a:rPr lang="en-US" altLang="zh-TW" spc="-40" dirty="0"/>
              <a:t> </a:t>
            </a:r>
            <a:r>
              <a:rPr lang="zh-TW" altLang="en-US" spc="-40" dirty="0"/>
              <a:t>的符號決定。</a:t>
            </a:r>
            <a:endParaRPr lang="en-US" altLang="zh-TW" spc="-40" dirty="0"/>
          </a:p>
          <a:p>
            <a:pPr>
              <a:lnSpc>
                <a:spcPts val="4000"/>
              </a:lnSpc>
              <a:defRPr/>
            </a:pPr>
            <a:r>
              <a:rPr lang="zh-TW" altLang="en-US" dirty="0"/>
              <a:t>與 </a:t>
            </a:r>
            <a:r>
              <a:rPr lang="en-US" altLang="zh-TW" dirty="0"/>
              <a:t>3.4 </a:t>
            </a:r>
            <a:r>
              <a:rPr lang="zh-TW" altLang="en-US" dirty="0"/>
              <a:t>式及 </a:t>
            </a:r>
            <a:r>
              <a:rPr lang="en-US" altLang="zh-TW" dirty="0"/>
              <a:t>3.5 </a:t>
            </a:r>
            <a:r>
              <a:rPr lang="zh-TW" altLang="en-US" dirty="0"/>
              <a:t>式類似， 定義</a:t>
            </a:r>
            <a:r>
              <a:rPr lang="zh-TW" altLang="en-US" b="1" dirty="0">
                <a:solidFill>
                  <a:srgbClr val="C00000"/>
                </a:solidFill>
              </a:rPr>
              <a:t>瞬時加速度</a:t>
            </a:r>
            <a:r>
              <a:rPr lang="en-US" altLang="zh-TW" b="1" dirty="0">
                <a:solidFill>
                  <a:srgbClr val="C00000"/>
                </a:solidFill>
              </a:rPr>
              <a:t>    </a:t>
            </a:r>
            <a:r>
              <a:rPr lang="en-US" altLang="zh-TW" dirty="0"/>
              <a:t>(instantaneous acceleration)</a:t>
            </a:r>
            <a:r>
              <a:rPr lang="zh-TW" altLang="en-US" dirty="0"/>
              <a:t>為</a:t>
            </a:r>
            <a:r>
              <a:rPr lang="zh-TW" altLang="en-US" i="1" dirty="0"/>
              <a:t> </a:t>
            </a:r>
            <a:r>
              <a:rPr lang="el-GR" altLang="zh-TW" i="1" dirty="0"/>
              <a:t>υ </a:t>
            </a:r>
            <a:r>
              <a:rPr lang="zh-TW" altLang="en-US" dirty="0"/>
              <a:t>對 </a:t>
            </a:r>
            <a:r>
              <a:rPr lang="en-US" altLang="zh-TW" i="1" dirty="0"/>
              <a:t>t </a:t>
            </a:r>
            <a:r>
              <a:rPr lang="zh-TW" altLang="en-US" dirty="0"/>
              <a:t>的導函數：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EED0A5-7C9A-4F55-B351-38B2CFA7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5F4469-7480-4F70-8E6E-A522A841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957149-F559-4562-8592-704FE395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149080"/>
            <a:ext cx="5400675" cy="87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0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94A5BF0-5184-442C-AD8D-CDD5E3A0B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sz="3600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747EC6A3-685D-45F6-A719-16308621D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lvl="0" algn="l"/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lvl="0"/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lvl="0" algn="l"/>
            <a:r>
              <a:rPr lang="zh-TW" altLang="en-US" dirty="0"/>
              <a:t>　　　鄭宜男</a:t>
            </a:r>
          </a:p>
        </p:txBody>
      </p:sp>
    </p:spTree>
    <p:extLst>
      <p:ext uri="{BB962C8B-B14F-4D97-AF65-F5344CB8AC3E}">
        <p14:creationId xmlns:p14="http://schemas.microsoft.com/office/powerpoint/2010/main" val="2128827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D5ABF3B-01E2-4BEA-B88D-BAD75CA2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zh-TW" altLang="en-US" dirty="0"/>
              <a:t>加速度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762FCB3-D060-4D1B-8AAC-331940BEA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就圖形方式而言，某一瞬間的瞬時加速度，即為在 </a:t>
            </a:r>
            <a:r>
              <a:rPr lang="en-US" altLang="zh-TW" i="1" dirty="0"/>
              <a:t>υ </a:t>
            </a:r>
            <a:r>
              <a:rPr lang="zh-TW" altLang="en-US" dirty="0"/>
              <a:t>對</a:t>
            </a:r>
            <a:r>
              <a:rPr lang="zh-TW" altLang="en-US" i="1" dirty="0"/>
              <a:t> </a:t>
            </a:r>
            <a:r>
              <a:rPr lang="en-US" altLang="zh-TW" i="1" dirty="0"/>
              <a:t>t </a:t>
            </a:r>
            <a:r>
              <a:rPr lang="zh-TW" altLang="en-US" dirty="0"/>
              <a:t>關係圖上，那瞬間的切線之斜率，如圖 </a:t>
            </a:r>
            <a:r>
              <a:rPr lang="en-US" altLang="zh-TW" dirty="0"/>
              <a:t>3.8 </a:t>
            </a:r>
            <a:r>
              <a:rPr lang="zh-TW" altLang="en-US" dirty="0"/>
              <a:t>所示。當 </a:t>
            </a:r>
            <a:r>
              <a:rPr lang="en-US" altLang="zh-TW" i="1" dirty="0"/>
              <a:t>υ </a:t>
            </a:r>
            <a:r>
              <a:rPr lang="zh-TW" altLang="en-US" dirty="0"/>
              <a:t>和</a:t>
            </a:r>
            <a:r>
              <a:rPr lang="zh-TW" altLang="en-US" i="1" dirty="0"/>
              <a:t> </a:t>
            </a:r>
            <a:r>
              <a:rPr lang="en-US" altLang="zh-TW" i="1" dirty="0"/>
              <a:t>a </a:t>
            </a:r>
            <a:r>
              <a:rPr lang="zh-TW" altLang="en-US" dirty="0"/>
              <a:t>的正負號相同時，物體的速度加快；正負號相反時，速度減慢。</a:t>
            </a:r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CED926C-B9F7-416D-955D-885B8F56E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407929"/>
            <a:ext cx="4038600" cy="490733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C99528-C784-4B44-8E86-A5962043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7E8302-5D42-454B-A019-0C37ADC4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42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14203714-0BCB-4A00-817D-726C95A6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zh-TW" altLang="en-US" dirty="0"/>
              <a:t>加速度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C59716F-B40E-449E-B198-147A39CF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601" y="1341438"/>
            <a:ext cx="3034797" cy="5014912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2C565-14A7-4044-B962-3DF3305F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34C542-EA7C-496D-905C-8FCEEC83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8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122FA-331B-4A2F-8464-1A57B4DF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</a:t>
            </a:r>
            <a:r>
              <a:rPr lang="zh-TW" altLang="en-US" dirty="0"/>
              <a:t>加速度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00CBC5D-F7FD-46A0-8089-500EF9AEE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581" y="2256182"/>
            <a:ext cx="6700838" cy="299370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AFD65D-E826-4521-87EA-9C6ABC38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A8FF31-CAAE-4CD6-AED0-9857AE69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0A8E06D-B67B-4562-8197-5B89C551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80C5D5F-F10F-4F92-B530-B974CDDC4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一質點的位置為 </a:t>
            </a:r>
            <a:r>
              <a:rPr lang="en-US" altLang="zh-TW" i="1" dirty="0"/>
              <a:t>x</a:t>
            </a:r>
            <a:r>
              <a:rPr lang="en-US" altLang="zh-TW" dirty="0"/>
              <a:t> = 4 − </a:t>
            </a:r>
            <a:r>
              <a:rPr lang="en-US" altLang="zh-TW" dirty="0" err="1"/>
              <a:t>5</a:t>
            </a:r>
            <a:r>
              <a:rPr lang="en-US" altLang="zh-TW" i="1" dirty="0" err="1"/>
              <a:t>t</a:t>
            </a:r>
            <a:r>
              <a:rPr lang="en-US" altLang="zh-TW" dirty="0"/>
              <a:t> + </a:t>
            </a:r>
            <a:r>
              <a:rPr lang="en-US" altLang="zh-TW" dirty="0" err="1"/>
              <a:t>3</a:t>
            </a:r>
            <a:r>
              <a:rPr lang="en-US" altLang="zh-TW" i="1" dirty="0" err="1"/>
              <a:t>t</a:t>
            </a:r>
            <a:r>
              <a:rPr lang="en-US" altLang="zh-TW" baseline="30000" dirty="0" err="1"/>
              <a:t>2</a:t>
            </a:r>
            <a:r>
              <a:rPr lang="en-US" altLang="zh-TW" dirty="0"/>
              <a:t> m</a:t>
            </a:r>
            <a:r>
              <a:rPr lang="zh-TW" altLang="en-US" dirty="0"/>
              <a:t>。</a:t>
            </a:r>
            <a:r>
              <a:rPr lang="en-US" altLang="zh-TW" dirty="0"/>
              <a:t>(a) </a:t>
            </a:r>
            <a:r>
              <a:rPr lang="zh-TW" altLang="en-US" dirty="0"/>
              <a:t>當 </a:t>
            </a:r>
            <a:r>
              <a:rPr lang="en-US" altLang="zh-TW" i="1" dirty="0"/>
              <a:t>t</a:t>
            </a:r>
            <a:r>
              <a:rPr lang="en-US" altLang="zh-TW" dirty="0"/>
              <a:t> = 3 s </a:t>
            </a:r>
            <a:r>
              <a:rPr lang="zh-TW" altLang="en-US" dirty="0"/>
              <a:t>時，其瞬時速度與加速度為何？</a:t>
            </a:r>
            <a:r>
              <a:rPr lang="en-US" altLang="zh-TW" dirty="0"/>
              <a:t>(b) </a:t>
            </a:r>
            <a:r>
              <a:rPr lang="zh-TW" altLang="en-US" dirty="0"/>
              <a:t>質點在什麼時間是靜止的？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2258F0F-46D5-48E9-8C49-2EE2A641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A45343-0DC5-4DA9-A163-C06ABBA7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23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62D2F406-8BAA-47CA-A5F2-37BD39E1CB8A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265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ABDDC-C7E1-4403-914F-920607FB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0C6F33-8A57-4B86-B597-07377BE2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zh-TW" altLang="en-US" i="1" dirty="0"/>
              <a:t> </a:t>
            </a:r>
            <a:r>
              <a:rPr lang="en-US" altLang="zh-TW" i="1" dirty="0"/>
              <a:t>t </a:t>
            </a:r>
            <a:r>
              <a:rPr lang="en-US" altLang="zh-TW" dirty="0"/>
              <a:t>= 0 </a:t>
            </a:r>
            <a:r>
              <a:rPr lang="zh-TW" altLang="en-US" dirty="0"/>
              <a:t>時，一車正以 </a:t>
            </a:r>
            <a:r>
              <a:rPr lang="en-US" altLang="zh-TW" dirty="0"/>
              <a:t>10 m/s </a:t>
            </a:r>
            <a:r>
              <a:rPr lang="zh-TW" altLang="en-US" dirty="0"/>
              <a:t>向東行駛。求介於 </a:t>
            </a:r>
            <a:r>
              <a:rPr lang="en-US" altLang="zh-TW" i="1" dirty="0"/>
              <a:t>t</a:t>
            </a:r>
            <a:r>
              <a:rPr lang="en-US" altLang="zh-TW" dirty="0"/>
              <a:t> = 0 </a:t>
            </a:r>
            <a:r>
              <a:rPr lang="zh-TW" altLang="en-US" dirty="0"/>
              <a:t>與下列各時刻</a:t>
            </a:r>
            <a:r>
              <a:rPr lang="en-US" altLang="zh-TW" dirty="0"/>
              <a:t>(</a:t>
            </a:r>
            <a:r>
              <a:rPr lang="zh-TW" altLang="en-US" dirty="0"/>
              <a:t>已知車速</a:t>
            </a:r>
            <a:r>
              <a:rPr lang="en-US" altLang="zh-TW" dirty="0"/>
              <a:t>)</a:t>
            </a:r>
            <a:r>
              <a:rPr lang="zh-TW" altLang="en-US" dirty="0"/>
              <a:t>間，該車的平均加速度：</a:t>
            </a:r>
            <a:r>
              <a:rPr lang="en-US" altLang="zh-TW" dirty="0"/>
              <a:t>(a)</a:t>
            </a:r>
            <a:r>
              <a:rPr lang="en-US" altLang="zh-TW" i="1" dirty="0"/>
              <a:t> t </a:t>
            </a:r>
            <a:r>
              <a:rPr lang="en-US" altLang="zh-TW" dirty="0"/>
              <a:t>= 2 s</a:t>
            </a:r>
            <a:r>
              <a:rPr lang="zh-TW" altLang="en-US" dirty="0"/>
              <a:t>，</a:t>
            </a:r>
            <a:r>
              <a:rPr lang="en-US" altLang="zh-TW" dirty="0"/>
              <a:t>15 m/s </a:t>
            </a:r>
            <a:r>
              <a:rPr lang="zh-TW" altLang="en-US" dirty="0"/>
              <a:t>向東；</a:t>
            </a:r>
            <a:r>
              <a:rPr lang="en-US" altLang="zh-TW" dirty="0"/>
              <a:t>(b) </a:t>
            </a:r>
            <a:r>
              <a:rPr lang="en-US" altLang="zh-TW" i="1" dirty="0"/>
              <a:t>t</a:t>
            </a:r>
            <a:r>
              <a:rPr lang="en-US" altLang="zh-TW" dirty="0"/>
              <a:t> = 5 s</a:t>
            </a:r>
            <a:r>
              <a:rPr lang="zh-TW" altLang="en-US" dirty="0"/>
              <a:t>，</a:t>
            </a:r>
            <a:r>
              <a:rPr lang="en-US" altLang="zh-TW" dirty="0"/>
              <a:t>5 m/s </a:t>
            </a:r>
            <a:r>
              <a:rPr lang="zh-TW" altLang="en-US" dirty="0"/>
              <a:t>向東；</a:t>
            </a:r>
            <a:r>
              <a:rPr lang="en-US" altLang="zh-TW" dirty="0"/>
              <a:t>(c) </a:t>
            </a:r>
            <a:r>
              <a:rPr lang="en-US" altLang="zh-TW" i="1" dirty="0"/>
              <a:t>t</a:t>
            </a:r>
            <a:r>
              <a:rPr lang="en-US" altLang="zh-TW" dirty="0"/>
              <a:t> = 10 s</a:t>
            </a:r>
            <a:r>
              <a:rPr lang="zh-TW" altLang="en-US" dirty="0"/>
              <a:t>，</a:t>
            </a:r>
            <a:r>
              <a:rPr lang="en-US" altLang="zh-TW" dirty="0"/>
              <a:t>10 m/s </a:t>
            </a:r>
            <a:r>
              <a:rPr lang="zh-TW" altLang="en-US" dirty="0"/>
              <a:t>向西；</a:t>
            </a:r>
            <a:r>
              <a:rPr lang="en-US" altLang="zh-TW" dirty="0"/>
              <a:t>(d) </a:t>
            </a:r>
            <a:r>
              <a:rPr lang="en-US" altLang="zh-TW" i="1" dirty="0"/>
              <a:t>t</a:t>
            </a:r>
            <a:r>
              <a:rPr lang="en-US" altLang="zh-TW" dirty="0"/>
              <a:t> = 20 s</a:t>
            </a:r>
            <a:r>
              <a:rPr lang="zh-TW" altLang="en-US" dirty="0"/>
              <a:t>，</a:t>
            </a:r>
            <a:r>
              <a:rPr lang="en-US" altLang="zh-TW" dirty="0"/>
              <a:t>20 m/s </a:t>
            </a:r>
            <a:r>
              <a:rPr lang="zh-TW" altLang="en-US" dirty="0"/>
              <a:t>向西。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074C82-C7AD-4C29-864A-EB406C03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52D10-6261-4C4B-B345-304F9C9A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24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66F41F78-40D7-4821-8B34-4C5C084717FF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823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11462-A7C9-4F0F-BE45-365534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3.5 </a:t>
            </a:r>
            <a:r>
              <a:rPr lang="zh-TW" altLang="en-US" dirty="0"/>
              <a:t>面積的應用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DE46D-41CB-41C7-B899-FEF5AB9DF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79A204-ECF1-44CD-8DEC-7EA22D10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BA6B1A-8C3E-4EDD-8ADC-5A7E39F2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25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28DD71-FA8C-47EC-954F-B3AA8D7A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36" y="1498074"/>
            <a:ext cx="3253740" cy="3227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97285C-6656-4D88-8D1E-E817FB6D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63" y="1556792"/>
            <a:ext cx="3120390" cy="28270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7D9332-2FBE-4961-90FA-16C6F19CD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90" y="4797152"/>
            <a:ext cx="6467475" cy="14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D0894D-09BA-48BB-A3FC-AC50D2B9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3.5 </a:t>
            </a:r>
            <a:r>
              <a:rPr lang="zh-TW" altLang="en-US" dirty="0"/>
              <a:t>面積的應用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3DD7EFE-BB3D-4FEE-B044-4575514A48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 dirty="0"/>
              <a:t>用類似的方法，從方程式 </a:t>
            </a:r>
            <a:r>
              <a:rPr lang="en-US" altLang="zh-TW" dirty="0" err="1"/>
              <a:t>Δ</a:t>
            </a:r>
            <a:r>
              <a:rPr lang="en-US" altLang="zh-TW" i="1" dirty="0" err="1"/>
              <a:t>υ</a:t>
            </a:r>
            <a:r>
              <a:rPr lang="en-US" altLang="zh-TW" dirty="0"/>
              <a:t> = </a:t>
            </a:r>
            <a:r>
              <a:rPr lang="en-US" altLang="zh-TW" i="1" dirty="0" err="1"/>
              <a:t>a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i="1" dirty="0"/>
              <a:t> </a:t>
            </a:r>
            <a:r>
              <a:rPr lang="zh-TW" altLang="en-US" dirty="0"/>
              <a:t>也能導出下列的結論：在一時間間隔內，</a:t>
            </a:r>
            <a:r>
              <a:rPr lang="en-US" altLang="zh-TW" i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對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關係圖下的面積，即為該時間間隔內的速度改變量 </a:t>
            </a:r>
            <a:r>
              <a:rPr lang="en-US" altLang="zh-TW" dirty="0" err="1"/>
              <a:t>Δ</a:t>
            </a:r>
            <a:r>
              <a:rPr lang="en-US" altLang="zh-TW" i="1" dirty="0" err="1"/>
              <a:t>υ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03CFD23-ABFF-48B7-B922-FD8133C5FB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6316" y="1447942"/>
            <a:ext cx="3473768" cy="328707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A212B8-6531-41EC-8DD5-DE20F534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15CF0F-4F94-499B-95C0-CA115D8D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26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A3FD593-1D40-4C82-9A9F-1DA5D738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755586"/>
            <a:ext cx="3620453" cy="16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2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1F573B4-B432-4A62-9A06-8DCC5132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3.5 </a:t>
            </a:r>
            <a:r>
              <a:rPr lang="zh-TW" altLang="en-US" dirty="0"/>
              <a:t>面積的應用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C8AA208-77F4-4462-85B8-A06B5873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200"/>
              </a:lnSpc>
            </a:pPr>
            <a:r>
              <a:rPr lang="zh-TW" altLang="en-US" dirty="0"/>
              <a:t>現在考慮物體的速度以等加速度增加的情形，如圖 </a:t>
            </a:r>
            <a:r>
              <a:rPr lang="en-US" altLang="zh-TW" dirty="0"/>
              <a:t>3.11 </a:t>
            </a:r>
            <a:r>
              <a:rPr lang="zh-TW" altLang="en-US" dirty="0"/>
              <a:t>所示。其初速為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zh-TW" altLang="en-US" dirty="0"/>
              <a:t>，經時間間隔 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後的末速為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f</a:t>
            </a:r>
            <a:r>
              <a:rPr lang="zh-TW" altLang="en-US" dirty="0"/>
              <a:t>。陰影部分的梯形面積是矩形面積和三角形面積的和：</a:t>
            </a:r>
            <a:r>
              <a:rPr lang="en-US" altLang="zh-TW" dirty="0"/>
              <a:t>(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) +    (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f</a:t>
            </a:r>
            <a:r>
              <a:rPr lang="en-US" altLang="zh-TW" dirty="0"/>
              <a:t> </a:t>
            </a:r>
            <a:r>
              <a:rPr lang="zh-TW" altLang="en-US" dirty="0"/>
              <a:t>−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/>
              <a:t>)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=    (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/>
              <a:t> +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f</a:t>
            </a:r>
            <a:r>
              <a:rPr lang="en-US" altLang="zh-TW" dirty="0"/>
              <a:t>)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zh-TW" altLang="en-US" dirty="0"/>
              <a:t>。這與高為 </a:t>
            </a:r>
            <a:r>
              <a:rPr lang="en-US" altLang="zh-TW" dirty="0"/>
              <a:t>(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/>
              <a:t> +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f</a:t>
            </a:r>
            <a:r>
              <a:rPr lang="en-US" altLang="zh-TW" dirty="0"/>
              <a:t>)/2</a:t>
            </a:r>
            <a:r>
              <a:rPr lang="zh-TW" altLang="en-US" dirty="0"/>
              <a:t>、寬為 </a:t>
            </a:r>
            <a:r>
              <a:rPr lang="en-US" altLang="zh-TW" dirty="0" err="1"/>
              <a:t>Δ</a:t>
            </a:r>
            <a:r>
              <a:rPr lang="en-US" altLang="zh-TW" i="1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的矩形面積相等。從 </a:t>
            </a:r>
            <a:r>
              <a:rPr lang="en-US" altLang="zh-TW" dirty="0"/>
              <a:t>3.3 </a:t>
            </a:r>
            <a:r>
              <a:rPr lang="zh-TW" altLang="en-US" dirty="0"/>
              <a:t>式知，位移為</a:t>
            </a:r>
            <a:endParaRPr lang="en-US" altLang="zh-TW" dirty="0"/>
          </a:p>
          <a:p>
            <a:pPr>
              <a:buFont typeface="Arial" charset="0"/>
              <a:buNone/>
            </a:pPr>
            <a:endParaRPr lang="zh-TW" altLang="en-US" dirty="0"/>
          </a:p>
          <a:p>
            <a:r>
              <a:rPr lang="zh-TW" altLang="en-US" dirty="0"/>
              <a:t>在等加速度的特例中，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av</a:t>
            </a:r>
            <a:r>
              <a:rPr lang="en-US" altLang="zh-TW" baseline="-25000" dirty="0"/>
              <a:t> </a:t>
            </a:r>
            <a:r>
              <a:rPr lang="zh-TW" altLang="en-US" dirty="0"/>
              <a:t>可寫為 </a:t>
            </a:r>
            <a:r>
              <a:rPr lang="en-US" altLang="zh-TW" dirty="0"/>
              <a:t>(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/>
              <a:t> +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f</a:t>
            </a:r>
            <a:r>
              <a:rPr lang="en-US" altLang="zh-TW" dirty="0"/>
              <a:t>)/2</a:t>
            </a:r>
            <a:r>
              <a:rPr lang="zh-TW" altLang="en-US" dirty="0"/>
              <a:t>。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11493-0D2F-4962-9E11-87A22867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3646C8-7956-4FF0-B942-8C5BFB03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C3C7B9B1-0BF5-4631-A5A7-E1E0A9393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955680"/>
              </p:ext>
            </p:extLst>
          </p:nvPr>
        </p:nvGraphicFramePr>
        <p:xfrm>
          <a:off x="6248640" y="2860238"/>
          <a:ext cx="3045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3" imgW="152280" imgH="393480" progId="Equation.DSMT4">
                  <p:embed/>
                </p:oleObj>
              </mc:Choice>
              <mc:Fallback>
                <p:oleObj name="Equation" r:id="rId3" imgW="152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8640" y="2860238"/>
                        <a:ext cx="3045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0DA76879-C67D-4851-B90E-C0A95BB0E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647171"/>
              </p:ext>
            </p:extLst>
          </p:nvPr>
        </p:nvGraphicFramePr>
        <p:xfrm>
          <a:off x="4123356" y="2860238"/>
          <a:ext cx="3045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5" imgW="152280" imgH="393480" progId="Equation.DSMT4">
                  <p:embed/>
                </p:oleObj>
              </mc:Choice>
              <mc:Fallback>
                <p:oleObj name="Equation" r:id="rId5" imgW="152280" imgH="39348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C3C7B9B1-0BF5-4631-A5A7-E1E0A9393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3356" y="2860238"/>
                        <a:ext cx="3045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9EA3C553-7102-4384-9C05-2AED92A4F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594" y="4586451"/>
            <a:ext cx="644080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6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EBE8BFB-4276-493E-830A-2E658549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3.4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2A2E12-80EE-486D-84D8-C03B6B651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5145831" cy="3744416"/>
          </a:xfrm>
        </p:spPr>
        <p:txBody>
          <a:bodyPr/>
          <a:lstStyle/>
          <a:p>
            <a:r>
              <a:rPr lang="zh-TW" altLang="en-US" dirty="0"/>
              <a:t>由圖 </a:t>
            </a:r>
            <a:r>
              <a:rPr lang="en-US" altLang="zh-TW" dirty="0"/>
              <a:t>3.12 </a:t>
            </a:r>
            <a:r>
              <a:rPr lang="zh-TW" altLang="en-US" dirty="0"/>
              <a:t>的 </a:t>
            </a:r>
            <a:r>
              <a:rPr lang="en-US" altLang="zh-TW" i="1" dirty="0"/>
              <a:t>υ</a:t>
            </a:r>
            <a:r>
              <a:rPr lang="en-US" altLang="zh-TW" dirty="0"/>
              <a:t> </a:t>
            </a:r>
            <a:r>
              <a:rPr lang="zh-TW" altLang="en-US" dirty="0"/>
              <a:t>對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關係圖，求：</a:t>
            </a:r>
            <a:r>
              <a:rPr lang="en-US" altLang="zh-TW" dirty="0"/>
              <a:t>(a) </a:t>
            </a:r>
            <a:r>
              <a:rPr lang="zh-TW" altLang="en-US" dirty="0"/>
              <a:t>質點靜止時的時間；</a:t>
            </a:r>
            <a:r>
              <a:rPr lang="en-US" altLang="zh-TW" dirty="0"/>
              <a:t>(b) </a:t>
            </a:r>
            <a:r>
              <a:rPr lang="zh-TW" altLang="en-US" dirty="0"/>
              <a:t>質點是否會折返？若會，在什麼時間；</a:t>
            </a:r>
            <a:r>
              <a:rPr lang="en-US" altLang="zh-TW" dirty="0"/>
              <a:t>(c) </a:t>
            </a:r>
            <a:r>
              <a:rPr lang="zh-TW" altLang="en-US" dirty="0"/>
              <a:t>在 </a:t>
            </a:r>
            <a:r>
              <a:rPr lang="en-US" altLang="zh-TW" dirty="0"/>
              <a:t>1 </a:t>
            </a:r>
            <a:r>
              <a:rPr lang="zh-TW" altLang="en-US" dirty="0"/>
              <a:t>到 </a:t>
            </a:r>
            <a:r>
              <a:rPr lang="en-US" altLang="zh-TW" dirty="0"/>
              <a:t>4 s </a:t>
            </a:r>
            <a:r>
              <a:rPr lang="zh-TW" altLang="en-US" dirty="0"/>
              <a:t>間的平均加速度；</a:t>
            </a:r>
            <a:r>
              <a:rPr lang="en-US" altLang="zh-TW" dirty="0"/>
              <a:t>(d) </a:t>
            </a:r>
            <a:r>
              <a:rPr lang="zh-TW" altLang="en-US" dirty="0"/>
              <a:t>在 </a:t>
            </a:r>
            <a:r>
              <a:rPr lang="en-US" altLang="zh-TW" dirty="0"/>
              <a:t>3 s </a:t>
            </a:r>
            <a:r>
              <a:rPr lang="zh-TW" altLang="en-US" dirty="0"/>
              <a:t>時的瞬時加速度；</a:t>
            </a:r>
            <a:r>
              <a:rPr lang="en-US" altLang="zh-TW" dirty="0"/>
              <a:t>(e) </a:t>
            </a:r>
            <a:r>
              <a:rPr lang="zh-TW" altLang="en-US" dirty="0"/>
              <a:t>前</a:t>
            </a:r>
            <a:r>
              <a:rPr lang="en-US" altLang="zh-TW" dirty="0"/>
              <a:t>5 s </a:t>
            </a:r>
            <a:r>
              <a:rPr lang="zh-TW" altLang="en-US" dirty="0"/>
              <a:t>內的平均速度；</a:t>
            </a:r>
            <a:r>
              <a:rPr lang="en-US" altLang="zh-TW" dirty="0"/>
              <a:t>(f) </a:t>
            </a:r>
            <a:r>
              <a:rPr lang="zh-TW" altLang="en-US" dirty="0"/>
              <a:t>前 </a:t>
            </a:r>
            <a:r>
              <a:rPr lang="en-US" altLang="zh-TW" dirty="0"/>
              <a:t>5 s </a:t>
            </a:r>
            <a:r>
              <a:rPr lang="zh-TW" altLang="en-US" dirty="0"/>
              <a:t>內的平均速率。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3F7FE6-D6B5-4D30-B3B1-47B5FF76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95451B-E5BA-48FF-BC05-E5CC69E2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28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9EB2E3-D47C-4283-A79E-B6AC534E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871" y="2588870"/>
            <a:ext cx="3316129" cy="2640330"/>
          </a:xfrm>
          <a:prstGeom prst="rect">
            <a:avLst/>
          </a:prstGeom>
        </p:spPr>
      </p:pic>
      <p:sp>
        <p:nvSpPr>
          <p:cNvPr id="9" name="箭號: 有線條的向右箭號 8">
            <a:hlinkClick r:id="rId3" action="ppaction://hlinkfile"/>
            <a:extLst>
              <a:ext uri="{FF2B5EF4-FFF2-40B4-BE49-F238E27FC236}">
                <a16:creationId xmlns:a16="http://schemas.microsoft.com/office/drawing/2014/main" id="{7C0FE96F-6FC8-4F93-8E30-750D1E001C0A}"/>
              </a:ext>
            </a:extLst>
          </p:cNvPr>
          <p:cNvSpPr/>
          <p:nvPr/>
        </p:nvSpPr>
        <p:spPr>
          <a:xfrm>
            <a:off x="827584" y="558924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942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F2D36-1EAE-4BA1-AD25-B246887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</a:t>
            </a:r>
            <a:r>
              <a:rPr lang="zh-TW" altLang="en-US" dirty="0"/>
              <a:t>等加速度的運動方程式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2B993-2442-4B1D-BF9B-61C7AF89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5266928" cy="5015582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/>
              <a:t>我們將使用右表中所列的符號，以方程式來表示位置、速度、加速度和時間這些量之間的關係。</a:t>
            </a:r>
          </a:p>
          <a:p>
            <a:pPr>
              <a:lnSpc>
                <a:spcPts val="3600"/>
              </a:lnSpc>
            </a:pPr>
            <a:r>
              <a:rPr lang="zh-TW" altLang="en-US" dirty="0"/>
              <a:t>「初值」和「末值」是指在所選定的任何時間間隔內，開始及結束的值。為使符號簡化，取初位置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及初速度 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為在 </a:t>
            </a:r>
            <a:r>
              <a:rPr lang="en-US" altLang="zh-TW" i="1" dirty="0"/>
              <a:t>t</a:t>
            </a:r>
            <a:r>
              <a:rPr lang="en-US" altLang="zh-TW" dirty="0"/>
              <a:t> = 0 </a:t>
            </a:r>
            <a:r>
              <a:rPr lang="zh-TW" altLang="en-US" dirty="0"/>
              <a:t>時的數值。末值 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及 </a:t>
            </a:r>
            <a:r>
              <a:rPr lang="en-US" altLang="zh-TW" i="1" dirty="0"/>
              <a:t>υ</a:t>
            </a:r>
            <a:r>
              <a:rPr lang="en-US" altLang="zh-TW" dirty="0"/>
              <a:t> </a:t>
            </a:r>
            <a:r>
              <a:rPr lang="zh-TW" altLang="en-US" dirty="0"/>
              <a:t>則是在後來的時刻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時的數值。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F37A64-86C6-45A0-8643-07C64CC4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1ED1F5-0393-4746-9A55-4270904A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ABD186-EC46-490B-AA9E-1A0C2882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232" y="1916832"/>
            <a:ext cx="3473768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3C763-F1D1-4E57-ACAD-5A7CF81B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 </a:t>
            </a:r>
            <a:r>
              <a:rPr lang="en-US" altLang="zh-TW" dirty="0"/>
              <a:t>3</a:t>
            </a:r>
            <a:r>
              <a:rPr lang="zh-TW" altLang="en-US" dirty="0"/>
              <a:t> 章 一維運動學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0AD3A4B-D973-4287-A3A8-72B70C0C1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19" y="1341438"/>
            <a:ext cx="7188162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6FA4C6-B22A-48D1-8F9B-2E77CD3D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E50342-360C-4A66-971A-62F4A990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02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91B89-7EFC-4EEA-9534-9BD83795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</a:t>
            </a:r>
            <a:r>
              <a:rPr lang="zh-TW" altLang="en-US" dirty="0"/>
              <a:t>等加速度的運動方程式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B4FE5-67D1-4FF2-8EF2-CF8BEBEE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加速度為定值時，其平均值和瞬時值相同，因此 </a:t>
            </a:r>
            <a:r>
              <a:rPr lang="en-US" altLang="zh-TW" i="1" dirty="0"/>
              <a:t>a </a:t>
            </a:r>
            <a:r>
              <a:rPr lang="zh-TW" altLang="en-US" dirty="0"/>
              <a:t>可寫為</a:t>
            </a:r>
            <a:r>
              <a:rPr lang="zh-TW" altLang="en-US" i="1" dirty="0"/>
              <a:t> </a:t>
            </a:r>
            <a:r>
              <a:rPr lang="en-US" altLang="zh-TW" i="1" dirty="0"/>
              <a:t>a </a:t>
            </a:r>
            <a:r>
              <a:rPr lang="en-US" altLang="zh-TW" dirty="0"/>
              <a:t>= (</a:t>
            </a:r>
            <a:r>
              <a:rPr lang="el-GR" altLang="zh-TW" i="1" dirty="0"/>
              <a:t>υ</a:t>
            </a:r>
            <a:r>
              <a:rPr lang="en-US" altLang="zh-TW" baseline="-25000" dirty="0"/>
              <a:t>f</a:t>
            </a:r>
            <a:r>
              <a:rPr lang="en-US" altLang="zh-TW" dirty="0"/>
              <a:t> − </a:t>
            </a:r>
            <a:r>
              <a:rPr lang="el-GR" altLang="zh-TW" i="1" dirty="0"/>
              <a:t>υ</a:t>
            </a:r>
            <a:r>
              <a:rPr lang="en-US" altLang="zh-TW" baseline="-25000" dirty="0" err="1"/>
              <a:t>i</a:t>
            </a:r>
            <a:r>
              <a:rPr lang="en-US" altLang="zh-TW" dirty="0"/>
              <a:t>) / (</a:t>
            </a:r>
            <a:r>
              <a:rPr lang="en-US" altLang="zh-TW" i="1" dirty="0" err="1"/>
              <a:t>t</a:t>
            </a:r>
            <a:r>
              <a:rPr lang="en-US" altLang="zh-TW" baseline="-25000" dirty="0" err="1"/>
              <a:t>f</a:t>
            </a:r>
            <a:r>
              <a:rPr lang="en-US" altLang="zh-TW" dirty="0"/>
              <a:t> −</a:t>
            </a:r>
            <a:r>
              <a:rPr lang="en-US" altLang="zh-TW" i="1" dirty="0"/>
              <a:t> </a:t>
            </a:r>
            <a:r>
              <a:rPr lang="en-US" altLang="zh-TW" i="1" dirty="0" err="1"/>
              <a:t>t</a:t>
            </a:r>
            <a:r>
              <a:rPr lang="en-US" altLang="zh-TW" baseline="-25000" dirty="0" err="1"/>
              <a:t>i</a:t>
            </a:r>
            <a:r>
              <a:rPr lang="en-US" altLang="zh-TW" dirty="0"/>
              <a:t>)</a:t>
            </a:r>
            <a:r>
              <a:rPr lang="zh-TW" altLang="en-US" dirty="0"/>
              <a:t>。若設</a:t>
            </a:r>
            <a:r>
              <a:rPr lang="zh-TW" altLang="en-US" i="1" dirty="0"/>
              <a:t> </a:t>
            </a:r>
            <a:r>
              <a:rPr lang="en-US" altLang="zh-TW" i="1" dirty="0" err="1"/>
              <a:t>t</a:t>
            </a:r>
            <a:r>
              <a:rPr lang="en-US" altLang="zh-TW" baseline="-25000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= 0</a:t>
            </a:r>
            <a:r>
              <a:rPr lang="zh-TW" altLang="en-US" dirty="0"/>
              <a:t>、</a:t>
            </a:r>
            <a:r>
              <a:rPr lang="en-US" altLang="zh-TW" i="1" dirty="0" err="1"/>
              <a:t>t</a:t>
            </a:r>
            <a:r>
              <a:rPr lang="en-US" altLang="zh-TW" baseline="-25000" dirty="0" err="1"/>
              <a:t>f</a:t>
            </a:r>
            <a:r>
              <a:rPr lang="en-US" altLang="zh-TW" i="1" dirty="0"/>
              <a:t> = t</a:t>
            </a:r>
            <a:r>
              <a:rPr lang="zh-TW" altLang="en-US" dirty="0"/>
              <a:t>，並採用新符號，即可得 </a:t>
            </a:r>
            <a:r>
              <a:rPr lang="en-US" altLang="zh-TW" i="1" dirty="0"/>
              <a:t>a </a:t>
            </a:r>
            <a:r>
              <a:rPr lang="en-US" altLang="zh-TW" dirty="0"/>
              <a:t>= (</a:t>
            </a:r>
            <a:r>
              <a:rPr lang="el-GR" altLang="zh-TW" i="1" dirty="0"/>
              <a:t>υ − υ</a:t>
            </a:r>
            <a:r>
              <a:rPr lang="el-GR" altLang="zh-TW" baseline="-25000" dirty="0"/>
              <a:t>0</a:t>
            </a:r>
            <a:r>
              <a:rPr lang="el-GR" altLang="zh-TW" dirty="0"/>
              <a:t>) / </a:t>
            </a:r>
            <a:r>
              <a:rPr lang="en-US" altLang="zh-TW" i="1" dirty="0"/>
              <a:t>t</a:t>
            </a:r>
            <a:r>
              <a:rPr lang="zh-TW" altLang="en-US" dirty="0"/>
              <a:t>，或</a:t>
            </a:r>
            <a:endParaRPr lang="en-US" altLang="zh-TW" dirty="0"/>
          </a:p>
          <a:p>
            <a:pPr>
              <a:buFont typeface="Arial" charset="0"/>
              <a:buNone/>
            </a:pP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i="1" dirty="0"/>
              <a:t>υ</a:t>
            </a:r>
            <a:r>
              <a:rPr lang="en-US" altLang="zh-TW" dirty="0"/>
              <a:t> </a:t>
            </a:r>
            <a:r>
              <a:rPr lang="zh-TW" altLang="en-US" dirty="0"/>
              <a:t>對 </a:t>
            </a:r>
            <a:r>
              <a:rPr lang="en-US" altLang="zh-TW" i="1" dirty="0"/>
              <a:t>t </a:t>
            </a:r>
            <a:r>
              <a:rPr lang="zh-TW" altLang="en-US" dirty="0"/>
              <a:t>的關係圖中，上式是斜率為 </a:t>
            </a:r>
            <a:r>
              <a:rPr lang="en-US" altLang="zh-TW" i="1" dirty="0"/>
              <a:t>a</a:t>
            </a:r>
            <a:r>
              <a:rPr lang="en-US" altLang="zh-TW" dirty="0"/>
              <a:t> </a:t>
            </a:r>
            <a:r>
              <a:rPr lang="zh-TW" altLang="en-US" dirty="0"/>
              <a:t>的直線之方程式</a:t>
            </a:r>
            <a:r>
              <a:rPr lang="en-US" altLang="zh-TW" dirty="0"/>
              <a:t>(</a:t>
            </a:r>
            <a:r>
              <a:rPr lang="zh-TW" altLang="en-US" dirty="0"/>
              <a:t>參見圖 </a:t>
            </a:r>
            <a:r>
              <a:rPr lang="en-US" altLang="zh-TW" dirty="0"/>
              <a:t>3.13)</a:t>
            </a:r>
            <a:r>
              <a:rPr lang="zh-TW" altLang="en-US" dirty="0"/>
              <a:t>。以 </a:t>
            </a:r>
            <a:r>
              <a:rPr lang="en-US" altLang="zh-TW" i="1" dirty="0"/>
              <a:t>t</a:t>
            </a:r>
            <a:r>
              <a:rPr lang="en-US" altLang="zh-TW" dirty="0"/>
              <a:t> </a:t>
            </a:r>
            <a:r>
              <a:rPr lang="zh-TW" altLang="en-US" dirty="0"/>
              <a:t>為所經過的時間，則由 </a:t>
            </a:r>
            <a:r>
              <a:rPr lang="en-US" altLang="zh-TW" dirty="0"/>
              <a:t>3.8 </a:t>
            </a:r>
            <a:r>
              <a:rPr lang="zh-TW" altLang="en-US" dirty="0"/>
              <a:t>式得位移</a:t>
            </a:r>
            <a:r>
              <a:rPr lang="en-US" altLang="zh-TW" dirty="0" err="1"/>
              <a:t>Δ</a:t>
            </a:r>
            <a:r>
              <a:rPr lang="en-US" altLang="zh-TW" i="1" dirty="0" err="1"/>
              <a:t>x</a:t>
            </a:r>
            <a:r>
              <a:rPr lang="en-US" altLang="zh-TW" dirty="0"/>
              <a:t> = </a:t>
            </a:r>
            <a:r>
              <a:rPr lang="en-US" altLang="zh-TW" i="1" dirty="0"/>
              <a:t>x</a:t>
            </a:r>
            <a:r>
              <a:rPr lang="en-US" altLang="zh-TW" dirty="0"/>
              <a:t> − </a:t>
            </a:r>
            <a:r>
              <a:rPr lang="en-US" altLang="zh-TW" i="1" dirty="0" err="1"/>
              <a:t>x</a:t>
            </a:r>
            <a:r>
              <a:rPr lang="en-US" altLang="zh-TW" baseline="-25000" dirty="0" err="1"/>
              <a:t>0</a:t>
            </a:r>
            <a:r>
              <a:rPr lang="en-US" altLang="zh-TW" dirty="0"/>
              <a:t> </a:t>
            </a:r>
            <a:r>
              <a:rPr lang="zh-TW" altLang="en-US" dirty="0"/>
              <a:t>為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1B73E3-69AF-4D6E-9D12-5EA89939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86B13A-9661-442F-A3E7-9C5326E2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9A5EC2-EEA7-431F-8A58-F26C2B7C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35" y="2852936"/>
            <a:ext cx="6120765" cy="4267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A67E6C-AC6C-446B-9924-44C7FF62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013176"/>
            <a:ext cx="6120765" cy="7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667F83F-FC53-4C05-903B-0B21791D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</a:t>
            </a:r>
            <a:r>
              <a:rPr lang="zh-TW" altLang="en-US" dirty="0"/>
              <a:t>等加速度的運動方程式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5CCF44A-EFAC-4754-A60B-9D74491A3E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2126905"/>
            <a:ext cx="3400425" cy="3653790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76A4FA3-5146-4E15-AA91-45EE51157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6856"/>
            <a:ext cx="4213860" cy="443388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E91171-9F92-4E64-97AA-86A3AD5A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D511C6-DAAC-4E35-BE4F-6D7FF90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5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C36D7-1D09-49DF-BECF-9B0B923F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</a:t>
            </a:r>
            <a:r>
              <a:rPr lang="zh-TW" altLang="en-US" dirty="0"/>
              <a:t>等加速度的運動方程式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7E9BC3-85A7-4126-8214-0A33CD2B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zh-TW" altLang="en-US" dirty="0"/>
              <a:t>若將 </a:t>
            </a:r>
            <a:r>
              <a:rPr lang="en-US" altLang="zh-TW" dirty="0"/>
              <a:t>3.9 </a:t>
            </a:r>
            <a:r>
              <a:rPr lang="zh-TW" altLang="en-US" dirty="0"/>
              <a:t>式的 </a:t>
            </a:r>
            <a:r>
              <a:rPr lang="en-US" altLang="zh-TW" i="1" dirty="0"/>
              <a:t>υ</a:t>
            </a:r>
            <a:r>
              <a:rPr lang="en-US" altLang="zh-TW" dirty="0"/>
              <a:t> </a:t>
            </a:r>
            <a:r>
              <a:rPr lang="zh-TW" altLang="en-US" dirty="0"/>
              <a:t>代入 </a:t>
            </a:r>
            <a:r>
              <a:rPr lang="en-US" altLang="zh-TW" dirty="0"/>
              <a:t>3.10 </a:t>
            </a:r>
            <a:r>
              <a:rPr lang="zh-TW" altLang="en-US" dirty="0"/>
              <a:t>式中，可得</a:t>
            </a:r>
            <a:endParaRPr lang="en-US" altLang="zh-TW" dirty="0"/>
          </a:p>
          <a:p>
            <a:pPr>
              <a:lnSpc>
                <a:spcPts val="3200"/>
              </a:lnSpc>
            </a:pPr>
            <a:endParaRPr lang="en-US" altLang="zh-TW" dirty="0"/>
          </a:p>
          <a:p>
            <a:pPr>
              <a:lnSpc>
                <a:spcPts val="3200"/>
              </a:lnSpc>
            </a:pPr>
            <a:r>
              <a:rPr lang="zh-TW" altLang="en-US" dirty="0"/>
              <a:t>這是拋物線的方程式，如圖 </a:t>
            </a:r>
            <a:r>
              <a:rPr lang="en-US" altLang="zh-TW" dirty="0"/>
              <a:t>3.14 </a:t>
            </a:r>
            <a:r>
              <a:rPr lang="zh-TW" altLang="en-US" dirty="0"/>
              <a:t>所示。由 </a:t>
            </a:r>
            <a:r>
              <a:rPr lang="en-US" altLang="zh-TW" dirty="0"/>
              <a:t>3.9 </a:t>
            </a:r>
            <a:r>
              <a:rPr lang="zh-TW" altLang="en-US" dirty="0"/>
              <a:t>式得 </a:t>
            </a:r>
            <a:r>
              <a:rPr lang="en-US" altLang="zh-TW" i="1" dirty="0"/>
              <a:t>t = </a:t>
            </a:r>
            <a:r>
              <a:rPr lang="en-US" altLang="zh-TW" dirty="0"/>
              <a:t>(</a:t>
            </a:r>
            <a:r>
              <a:rPr lang="en-US" altLang="zh-TW" i="1" dirty="0"/>
              <a:t>υ − υ</a:t>
            </a:r>
            <a:r>
              <a:rPr lang="el-GR" altLang="zh-TW" baseline="-25000" dirty="0"/>
              <a:t>0</a:t>
            </a:r>
            <a:r>
              <a:rPr lang="en-US" altLang="zh-TW" dirty="0"/>
              <a:t>)</a:t>
            </a:r>
            <a:r>
              <a:rPr lang="en-US" altLang="zh-TW" i="1" dirty="0"/>
              <a:t>/a</a:t>
            </a:r>
            <a:r>
              <a:rPr lang="zh-TW" altLang="en-US" i="1" dirty="0"/>
              <a:t>，</a:t>
            </a:r>
            <a:r>
              <a:rPr lang="zh-TW" altLang="en-US" dirty="0"/>
              <a:t>代入 </a:t>
            </a:r>
            <a:r>
              <a:rPr lang="en-US" altLang="zh-TW" dirty="0"/>
              <a:t>3.11 </a:t>
            </a:r>
            <a:r>
              <a:rPr lang="zh-TW" altLang="en-US" dirty="0"/>
              <a:t>式中，即可消去時間 </a:t>
            </a:r>
            <a:r>
              <a:rPr lang="en-US" altLang="zh-TW" i="1" dirty="0"/>
              <a:t>t</a:t>
            </a:r>
            <a:r>
              <a:rPr lang="zh-TW" altLang="en-US" dirty="0"/>
              <a:t>。再重新整理後，可得</a:t>
            </a:r>
            <a:endParaRPr lang="en-US" altLang="zh-TW" dirty="0"/>
          </a:p>
          <a:p>
            <a:pPr>
              <a:lnSpc>
                <a:spcPts val="3200"/>
              </a:lnSpc>
              <a:buFont typeface="Arial" charset="0"/>
              <a:buNone/>
            </a:pPr>
            <a:endParaRPr lang="zh-TW" altLang="en-US" dirty="0"/>
          </a:p>
          <a:p>
            <a:pPr>
              <a:lnSpc>
                <a:spcPts val="3200"/>
              </a:lnSpc>
            </a:pPr>
            <a:r>
              <a:rPr lang="en-US" altLang="zh-TW" dirty="0"/>
              <a:t>3.9 </a:t>
            </a:r>
            <a:r>
              <a:rPr lang="zh-TW" altLang="en-US" dirty="0"/>
              <a:t>∼ </a:t>
            </a:r>
            <a:r>
              <a:rPr lang="en-US" altLang="zh-TW" dirty="0"/>
              <a:t>3.12 </a:t>
            </a:r>
            <a:r>
              <a:rPr lang="zh-TW" altLang="en-US" dirty="0"/>
              <a:t>式乃是加速度沿著 </a:t>
            </a:r>
            <a:r>
              <a:rPr lang="en-US" altLang="zh-TW" i="1" dirty="0"/>
              <a:t>x </a:t>
            </a:r>
            <a:r>
              <a:rPr lang="zh-TW" altLang="en-US" dirty="0"/>
              <a:t>軸方向且其大小及方向都固定時之</a:t>
            </a:r>
            <a:r>
              <a:rPr lang="zh-TW" altLang="en-US" b="1" dirty="0">
                <a:solidFill>
                  <a:srgbClr val="C00000"/>
                </a:solidFill>
              </a:rPr>
              <a:t>運動方程式</a:t>
            </a:r>
            <a:r>
              <a:rPr lang="en-US" altLang="zh-TW" dirty="0"/>
              <a:t>(equations of kinematics)</a:t>
            </a:r>
            <a:r>
              <a:rPr lang="zh-TW" altLang="en-US" dirty="0"/>
              <a:t>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7ABC63B-C425-4322-9737-8478CA05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BA4939-0AD6-4AEE-B6A8-B36DB9D7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2EB1CF-42CB-4127-BAB1-089C5C16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72816"/>
            <a:ext cx="5954078" cy="733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7AD1C1-CF39-437D-A412-444FCE70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97" y="3848559"/>
            <a:ext cx="6120765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68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E16469AF-B921-4303-A583-3D58A27D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</a:t>
            </a:r>
            <a:r>
              <a:rPr lang="zh-TW" altLang="en-US" dirty="0"/>
              <a:t>等加速度的運動方程式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B2003-4957-4490-9609-759EE90E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</a:rPr>
              <a:t>解題指引：運動學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依問題所描述的情況畫一簡圖。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設定座標系統，並明確標示原點。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(a) </a:t>
            </a:r>
            <a:r>
              <a:rPr lang="zh-TW" altLang="en-US" dirty="0"/>
              <a:t>列出已知量。記下其數值</a:t>
            </a:r>
            <a:r>
              <a:rPr lang="en-US" altLang="zh-TW" dirty="0"/>
              <a:t>(</a:t>
            </a:r>
            <a:r>
              <a:rPr lang="zh-TW" altLang="en-US" dirty="0"/>
              <a:t>包括正負號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en-US" altLang="zh-TW" dirty="0"/>
              <a:t>(b) </a:t>
            </a:r>
            <a:r>
              <a:rPr lang="zh-TW" altLang="en-US" dirty="0"/>
              <a:t>列出未知量。並確認你所要求解的量。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找出方程式，其中所含的唯一未知量就是你要求的量</a:t>
            </a:r>
            <a:r>
              <a:rPr lang="en-US" altLang="zh-TW" dirty="0"/>
              <a:t>(</a:t>
            </a:r>
            <a:r>
              <a:rPr lang="zh-TW" altLang="en-US" dirty="0"/>
              <a:t>但不見得都找得到；參見例題 </a:t>
            </a:r>
            <a:r>
              <a:rPr lang="en-US" altLang="zh-TW" dirty="0"/>
              <a:t>3.6)</a:t>
            </a:r>
            <a:r>
              <a:rPr lang="zh-TW" altLang="en-US" dirty="0"/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求得概略的圖解往往會有幫助。求圖解可在進行代數分析以前，也可在完成以後，當作驗算。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C74A798-DC64-42C6-95C7-C54C72AB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DC9F19-0E99-49AE-A273-01457120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506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1042C39-76D1-4E3B-AAA7-A92C5961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3.5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1710195-4119-449E-A604-4B80E04CB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/>
              <a:t>一輛汽車在 </a:t>
            </a:r>
            <a:r>
              <a:rPr lang="en-US" altLang="zh-TW"/>
              <a:t>10 s </a:t>
            </a:r>
            <a:r>
              <a:rPr lang="zh-TW" altLang="en-US"/>
              <a:t>內以等加速度由靜止加速到 </a:t>
            </a:r>
            <a:r>
              <a:rPr lang="en-US" altLang="zh-TW"/>
              <a:t>40 m/s</a:t>
            </a:r>
            <a:r>
              <a:rPr lang="zh-TW" altLang="en-US"/>
              <a:t>，然後以等速度繼續行駛。求：</a:t>
            </a:r>
            <a:r>
              <a:rPr lang="en-US" altLang="zh-TW"/>
              <a:t>(a) </a:t>
            </a:r>
            <a:r>
              <a:rPr lang="zh-TW" altLang="en-US"/>
              <a:t>其加速度；</a:t>
            </a:r>
            <a:r>
              <a:rPr lang="en-US" altLang="zh-TW"/>
              <a:t>(b) </a:t>
            </a:r>
            <a:r>
              <a:rPr lang="zh-TW" altLang="en-US"/>
              <a:t>汽車在加速期間走了多遠；</a:t>
            </a:r>
            <a:r>
              <a:rPr lang="en-US" altLang="zh-TW"/>
              <a:t>(c) </a:t>
            </a:r>
            <a:r>
              <a:rPr lang="zh-TW" altLang="en-US"/>
              <a:t>汽車速度從 </a:t>
            </a:r>
            <a:r>
              <a:rPr lang="en-US" altLang="zh-TW"/>
              <a:t>10 m/s </a:t>
            </a:r>
            <a:r>
              <a:rPr lang="zh-TW" altLang="en-US"/>
              <a:t>增到 </a:t>
            </a:r>
            <a:r>
              <a:rPr lang="en-US" altLang="zh-TW"/>
              <a:t>20 m/s </a:t>
            </a:r>
            <a:r>
              <a:rPr lang="zh-TW" altLang="en-US"/>
              <a:t>的期間內所行駛的距離。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5076DF-7056-431E-A440-1E50D451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C512D-340D-4916-A7D0-FB8E5B80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34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7D65CD90-5975-4722-95C6-4D6F4CCFC7FE}"/>
              </a:ext>
            </a:extLst>
          </p:cNvPr>
          <p:cNvSpPr/>
          <p:nvPr/>
        </p:nvSpPr>
        <p:spPr>
          <a:xfrm>
            <a:off x="827584" y="458112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742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46E7FC-B800-46F5-B955-4753216A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7ED0-7282-4785-848F-74083FBB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zh-TW" altLang="en-US"/>
              <a:t>一質點在 </a:t>
            </a:r>
            <a:r>
              <a:rPr lang="en-US" altLang="zh-TW" i="1"/>
              <a:t>t</a:t>
            </a:r>
            <a:r>
              <a:rPr lang="en-US" altLang="zh-TW"/>
              <a:t> = 2s </a:t>
            </a:r>
            <a:r>
              <a:rPr lang="zh-TW" altLang="en-US"/>
              <a:t>時位於 </a:t>
            </a:r>
            <a:r>
              <a:rPr lang="en-US" altLang="zh-TW" i="1"/>
              <a:t>x</a:t>
            </a:r>
            <a:r>
              <a:rPr lang="en-US" altLang="zh-TW"/>
              <a:t> = 5m</a:t>
            </a:r>
            <a:r>
              <a:rPr lang="zh-TW" altLang="en-US"/>
              <a:t>，其速度 </a:t>
            </a:r>
            <a:r>
              <a:rPr lang="el-GR" altLang="zh-TW" i="1"/>
              <a:t>υ</a:t>
            </a:r>
            <a:r>
              <a:rPr lang="el-GR" altLang="zh-TW"/>
              <a:t> = 10 </a:t>
            </a:r>
            <a:r>
              <a:rPr lang="en-US" altLang="zh-TW"/>
              <a:t>m/s</a:t>
            </a:r>
            <a:r>
              <a:rPr lang="zh-TW" altLang="en-US"/>
              <a:t>。若其加速度恆為 −</a:t>
            </a:r>
            <a:r>
              <a:rPr lang="en-US" altLang="zh-TW"/>
              <a:t>4 m/s</a:t>
            </a:r>
            <a:r>
              <a:rPr lang="en-US" altLang="zh-TW" baseline="30000"/>
              <a:t>2</a:t>
            </a:r>
            <a:r>
              <a:rPr lang="zh-TW" altLang="en-US"/>
              <a:t>。求在 </a:t>
            </a:r>
            <a:r>
              <a:rPr lang="en-US" altLang="zh-TW" i="1"/>
              <a:t>t</a:t>
            </a:r>
            <a:r>
              <a:rPr lang="en-US" altLang="zh-TW"/>
              <a:t> = 0 </a:t>
            </a:r>
            <a:r>
              <a:rPr lang="zh-TW" altLang="en-US"/>
              <a:t>時之初位置。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72CE37F-92BC-450C-AFCB-789C9CC5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0ADC0-BFFE-4EF4-853B-91E7B358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35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487CC3A4-6993-4C21-A6FF-5A122C5659AF}"/>
              </a:ext>
            </a:extLst>
          </p:cNvPr>
          <p:cNvSpPr/>
          <p:nvPr/>
        </p:nvSpPr>
        <p:spPr>
          <a:xfrm>
            <a:off x="827584" y="357301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64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A0A7F-2476-4AFD-AE69-ACD772CA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3.7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B15093-51FB-4FA5-8077-459DF5B1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一超速者以 </a:t>
            </a:r>
            <a:r>
              <a:rPr lang="en-US" altLang="zh-TW" dirty="0"/>
              <a:t>15 m/s </a:t>
            </a:r>
            <a:r>
              <a:rPr lang="zh-TW" altLang="en-US" dirty="0"/>
              <a:t>的速度在學校限速區內行駛。警車在超速者通過時，立即由靜止起動，並以 </a:t>
            </a:r>
            <a:r>
              <a:rPr lang="en-US" altLang="zh-TW" dirty="0"/>
              <a:t>2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的加速度加速，直到車速達 </a:t>
            </a:r>
            <a:r>
              <a:rPr lang="en-US" altLang="zh-TW" dirty="0"/>
              <a:t>20 m/s </a:t>
            </a:r>
            <a:r>
              <a:rPr lang="zh-TW" altLang="en-US" dirty="0"/>
              <a:t>的最大速度。請問這位超速者會在何時何地被追上？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6DD413-9B0F-4389-AB1D-1AFAF155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17B5E3-6E50-4345-808D-9466EA12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C76B90F4-A9AA-40A0-87A0-0C4CF647D385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35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19C9F11-532F-4AD5-91D9-64C9156F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練習題</a:t>
            </a:r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E7EC5FD-F6A5-4923-87DA-DD424398C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假設警車持續以 </a:t>
            </a:r>
            <a:r>
              <a:rPr lang="en-US" altLang="zh-TW" dirty="0"/>
              <a:t>2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en-US" altLang="zh-TW" dirty="0"/>
              <a:t> </a:t>
            </a:r>
            <a:r>
              <a:rPr lang="zh-TW" altLang="en-US" dirty="0"/>
              <a:t>一直在加速，重做例題 </a:t>
            </a:r>
            <a:r>
              <a:rPr lang="en-US" altLang="zh-TW" dirty="0"/>
              <a:t>3.7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A2E6F1C-B5C6-4358-BEC2-FBFCADCA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DEEEE2-CE91-40AD-8D6F-E996D51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7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1CFD8F7-4014-4D6C-A992-AB4FD977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</a:t>
            </a:r>
            <a:r>
              <a:rPr lang="zh-TW" altLang="en-US" dirty="0"/>
              <a:t>垂直直線運動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8556739-5B4D-49EC-A0CB-18C14DD8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3" pitchFamily="18" charset="2"/>
              <a:buNone/>
              <a:defRPr/>
            </a:pPr>
            <a:r>
              <a:rPr lang="zh-TW" altLang="en-US" b="1" dirty="0">
                <a:solidFill>
                  <a:srgbClr val="0070C0"/>
                </a:solidFill>
                <a:latin typeface="標楷體" pitchFamily="65" charset="-120"/>
              </a:rPr>
              <a:t>在不計空氣阻力時，不管大小或形狀如何，所有的落體因受重力作用而都有相同的加速度。</a:t>
            </a:r>
            <a:endParaRPr lang="en-US" altLang="zh-TW" b="1" dirty="0">
              <a:solidFill>
                <a:srgbClr val="0070C0"/>
              </a:solidFill>
              <a:latin typeface="標楷體" pitchFamily="65" charset="-120"/>
            </a:endParaRPr>
          </a:p>
          <a:p>
            <a:pPr>
              <a:buFont typeface="Arial" charset="0"/>
              <a:buNone/>
              <a:defRPr/>
            </a:pPr>
            <a:endParaRPr lang="zh-TW" altLang="en-US" dirty="0"/>
          </a:p>
          <a:p>
            <a:pPr>
              <a:lnSpc>
                <a:spcPts val="4000"/>
              </a:lnSpc>
              <a:defRPr/>
            </a:pPr>
            <a:r>
              <a:rPr lang="zh-TW" altLang="en-US" dirty="0"/>
              <a:t>重力加速度的大小隨緯度和高度而定。在接近地球表面時，其值約為 </a:t>
            </a:r>
            <a:r>
              <a:rPr lang="en-US" altLang="zh-TW" dirty="0"/>
              <a:t>9.8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zh-TW" altLang="en-US" dirty="0"/>
              <a:t>。有空氣阻力時，落體的加速度只是約略為定值。此時加速度會隨著時間而減少，甚至可能變為零。對低速及短暫時間間隔的情形，假定物體是以等</a:t>
            </a:r>
            <a:r>
              <a:rPr lang="zh-TW" altLang="en-US" spc="-100" dirty="0"/>
              <a:t>加速度自由落下。在這種情形下，就可以應用運動學的方程式。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DB1D4FC-B86A-4AF0-900A-35BF3264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C69DE4-B328-4344-A2E1-44B48D55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47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3.7 </a:t>
            </a:r>
            <a:r>
              <a:rPr lang="zh-TW" altLang="en-US" dirty="0"/>
              <a:t>垂直直線運動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481138"/>
            <a:ext cx="8075613" cy="452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/>
              <a:t>若正 </a:t>
            </a:r>
            <a:r>
              <a:rPr lang="en-US" altLang="zh-TW" i="1" dirty="0"/>
              <a:t>y</a:t>
            </a:r>
            <a:r>
              <a:rPr lang="en-US" altLang="zh-TW" dirty="0"/>
              <a:t> </a:t>
            </a:r>
            <a:r>
              <a:rPr lang="zh-TW" altLang="en-US" dirty="0"/>
              <a:t>軸朝上</a:t>
            </a:r>
            <a:r>
              <a:rPr lang="en-US" altLang="zh-TW" dirty="0"/>
              <a:t>(</a:t>
            </a:r>
            <a:r>
              <a:rPr lang="zh-TW" altLang="en-US" dirty="0"/>
              <a:t>如圖 </a:t>
            </a:r>
            <a:r>
              <a:rPr lang="en-US" altLang="zh-TW" dirty="0"/>
              <a:t>3.19)</a:t>
            </a:r>
            <a:r>
              <a:rPr lang="zh-TW" altLang="en-US" dirty="0"/>
              <a:t>，則因重力而產生的加速度為 </a:t>
            </a:r>
            <a:r>
              <a:rPr lang="en-US" altLang="zh-TW" b="1" dirty="0"/>
              <a:t>a</a:t>
            </a:r>
            <a:r>
              <a:rPr lang="en-US" altLang="zh-TW" dirty="0"/>
              <a:t> = −</a:t>
            </a:r>
            <a:r>
              <a:rPr lang="en-US" altLang="zh-TW" i="1" dirty="0" err="1"/>
              <a:t>g</a:t>
            </a:r>
            <a:r>
              <a:rPr lang="en-US" altLang="zh-TW" b="1" dirty="0" err="1"/>
              <a:t>j</a:t>
            </a:r>
            <a:r>
              <a:rPr lang="zh-TW" altLang="en-US" dirty="0"/>
              <a:t>，其中 </a:t>
            </a:r>
            <a:r>
              <a:rPr lang="en-US" altLang="zh-TW" i="1" dirty="0"/>
              <a:t>g</a:t>
            </a:r>
            <a:r>
              <a:rPr lang="en-US" altLang="zh-TW" dirty="0"/>
              <a:t> = 9.8 m/</a:t>
            </a:r>
            <a:r>
              <a:rPr lang="en-US" altLang="zh-TW" dirty="0" err="1"/>
              <a:t>s</a:t>
            </a:r>
            <a:r>
              <a:rPr lang="en-US" altLang="zh-TW" baseline="30000" dirty="0" err="1"/>
              <a:t>2</a:t>
            </a:r>
            <a:r>
              <a:rPr lang="en-US" altLang="zh-TW" dirty="0"/>
              <a:t>(</a:t>
            </a:r>
            <a:r>
              <a:rPr lang="zh-TW" altLang="en-US" dirty="0"/>
              <a:t>正值純量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zh-TW" altLang="en-US" spc="-100" dirty="0"/>
          </a:p>
          <a:p>
            <a:pPr marL="0" indent="0">
              <a:buNone/>
              <a:defRPr/>
            </a:pPr>
            <a:endParaRPr lang="zh-TW" altLang="en-US" dirty="0"/>
          </a:p>
        </p:txBody>
      </p:sp>
      <p:sp>
        <p:nvSpPr>
          <p:cNvPr id="46084" name="文字方塊 5"/>
          <p:cNvSpPr txBox="1">
            <a:spLocks noChangeArrowheads="1"/>
          </p:cNvSpPr>
          <p:nvPr/>
        </p:nvSpPr>
        <p:spPr bwMode="auto">
          <a:xfrm>
            <a:off x="539750" y="6350000"/>
            <a:ext cx="172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/>
              <a:t>30-31</a:t>
            </a:r>
            <a:endParaRPr lang="zh-TW" altLang="en-US" sz="1200"/>
          </a:p>
        </p:txBody>
      </p:sp>
      <p:sp>
        <p:nvSpPr>
          <p:cNvPr id="46085" name="矩形 5"/>
          <p:cNvSpPr>
            <a:spLocks noChangeArrowheads="1"/>
          </p:cNvSpPr>
          <p:nvPr/>
        </p:nvSpPr>
        <p:spPr bwMode="auto">
          <a:xfrm>
            <a:off x="3779838" y="6464300"/>
            <a:ext cx="1519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1200"/>
              <a:t>第 </a:t>
            </a:r>
            <a:r>
              <a:rPr lang="en-US" altLang="zh-TW" sz="1200"/>
              <a:t>3 </a:t>
            </a:r>
            <a:r>
              <a:rPr lang="zh-TW" altLang="en-US" sz="1200"/>
              <a:t>章  一維運動學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A300B54B-B26D-4C9B-8337-D7D534A9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C07FD9-2E84-4531-9680-73C76A5F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71995D-ADFF-42D3-A6DE-3FF8E2F9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766"/>
            <a:ext cx="3407093" cy="3413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7EB7F-B715-445A-A497-8A2A8663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本章要點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5694EAF-FCFD-4BFB-B2AE-C6623D01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1. (a) </a:t>
            </a:r>
            <a:r>
              <a:rPr lang="zh-TW" altLang="en-US" b="1" dirty="0">
                <a:solidFill>
                  <a:srgbClr val="0070C0"/>
                </a:solidFill>
              </a:rPr>
              <a:t>速率、速度和加速度的定義。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(b) </a:t>
            </a:r>
            <a:r>
              <a:rPr lang="zh-TW" altLang="en-US" b="1" dirty="0">
                <a:solidFill>
                  <a:srgbClr val="0070C0"/>
                </a:solidFill>
              </a:rPr>
              <a:t>速度和加速度的平均值與瞬時值的區別。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2. </a:t>
            </a:r>
            <a:r>
              <a:rPr lang="zh-TW" altLang="en-US" b="1" dirty="0">
                <a:solidFill>
                  <a:srgbClr val="0070C0"/>
                </a:solidFill>
              </a:rPr>
              <a:t>運動的圖解分析：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(a) </a:t>
            </a:r>
            <a:r>
              <a:rPr lang="zh-TW" altLang="en-US" b="1" dirty="0">
                <a:solidFill>
                  <a:srgbClr val="0070C0"/>
                </a:solidFill>
              </a:rPr>
              <a:t>使用切線求取瞬時值。</a:t>
            </a:r>
          </a:p>
          <a:p>
            <a:pPr marL="354013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(b) </a:t>
            </a:r>
            <a:r>
              <a:rPr lang="zh-TW" altLang="en-US" b="1" dirty="0">
                <a:solidFill>
                  <a:srgbClr val="0070C0"/>
                </a:solidFill>
              </a:rPr>
              <a:t>使用面積求取位移及速度的變化。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3. </a:t>
            </a:r>
            <a:r>
              <a:rPr lang="zh-TW" altLang="en-US" b="1" dirty="0">
                <a:solidFill>
                  <a:srgbClr val="0070C0"/>
                </a:solidFill>
              </a:rPr>
              <a:t>等加速度的運動方程式。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</a:rPr>
              <a:t>4. </a:t>
            </a:r>
            <a:r>
              <a:rPr lang="zh-TW" altLang="en-US" b="1" dirty="0">
                <a:solidFill>
                  <a:srgbClr val="0070C0"/>
                </a:solidFill>
              </a:rPr>
              <a:t>垂直直線運動。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462877-5EF9-473E-99DC-96E8D5D9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8F8D69-2370-427B-A8A8-156EB6E2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6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18B8B-E33A-4F9D-91B6-1BF691C7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</a:t>
            </a:r>
            <a:r>
              <a:rPr lang="zh-TW" altLang="en-US" dirty="0"/>
              <a:t>垂直直線運動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FFB91D-6135-41EA-94E5-81FA5B22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TW" altLang="en-US" dirty="0"/>
              <a:t>此時 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y</a:t>
            </a:r>
            <a:r>
              <a:rPr lang="en-US" altLang="zh-TW" i="1" dirty="0"/>
              <a:t> = −g</a:t>
            </a:r>
            <a:r>
              <a:rPr lang="zh-TW" altLang="en-US" dirty="0"/>
              <a:t>，運動學方程式就可表為：</a:t>
            </a: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  <a:p>
            <a:pPr>
              <a:buFont typeface="Arial" charset="0"/>
              <a:buNone/>
              <a:defRPr/>
            </a:pPr>
            <a:r>
              <a:rPr lang="zh-TW" altLang="en-US" dirty="0"/>
              <a:t> </a:t>
            </a:r>
            <a:endParaRPr lang="en-US" altLang="zh-TW" dirty="0"/>
          </a:p>
          <a:p>
            <a:pPr>
              <a:buFont typeface="Arial" charset="0"/>
              <a:buNone/>
              <a:defRPr/>
            </a:pPr>
            <a:endParaRPr lang="zh-TW" altLang="en-US" dirty="0"/>
          </a:p>
          <a:p>
            <a:pPr>
              <a:defRPr/>
            </a:pPr>
            <a:r>
              <a:rPr lang="zh-TW" altLang="en-US" dirty="0"/>
              <a:t>其正負號則由相對於所選 </a:t>
            </a:r>
            <a:r>
              <a:rPr lang="en-US" altLang="zh-TW" dirty="0"/>
              <a:t>+</a:t>
            </a:r>
            <a:r>
              <a:rPr lang="en-US" altLang="zh-TW" i="1" dirty="0"/>
              <a:t>y </a:t>
            </a:r>
            <a:r>
              <a:rPr lang="zh-TW" altLang="en-US" dirty="0"/>
              <a:t>軸之方向而定。</a:t>
            </a:r>
            <a:endParaRPr lang="zh-TW" altLang="en-US" spc="-100" dirty="0"/>
          </a:p>
          <a:p>
            <a:pPr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63093F-2CD9-4780-A45E-9E9BF5AE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836232-4A6B-4BB6-8D2B-DC428890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5185E7-2E5C-418C-BE0D-6D8E93D3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132856"/>
            <a:ext cx="634746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22FD6-8F22-413E-949C-F15D1DF2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</a:t>
            </a:r>
            <a:r>
              <a:rPr lang="zh-TW" altLang="en-US" dirty="0"/>
              <a:t>垂直直線運動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0E95D4-78A7-493D-80CA-8E34A04B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zh-TW" altLang="en-US" dirty="0"/>
              <a:t>一個在地球表面上空的物體，由靜止任其下落，稱為自由落體。即 </a:t>
            </a:r>
            <a:r>
              <a:rPr lang="en-US" altLang="zh-TW" i="1" dirty="0" err="1"/>
              <a:t>y</a:t>
            </a:r>
            <a:r>
              <a:rPr lang="en-US" altLang="zh-TW" baseline="-25000" dirty="0" err="1"/>
              <a:t>0</a:t>
            </a:r>
            <a:r>
              <a:rPr lang="en-US" altLang="zh-TW" dirty="0"/>
              <a:t> = 0</a:t>
            </a:r>
            <a:r>
              <a:rPr lang="zh-TW" altLang="en-US" dirty="0"/>
              <a:t>，</a:t>
            </a:r>
            <a:r>
              <a:rPr lang="en-US" altLang="zh-TW" i="1" dirty="0" err="1"/>
              <a:t>υ</a:t>
            </a:r>
            <a:r>
              <a:rPr lang="en-US" altLang="zh-TW" baseline="-25000" dirty="0" err="1"/>
              <a:t>0</a:t>
            </a:r>
            <a:r>
              <a:rPr lang="en-US" altLang="zh-TW" dirty="0"/>
              <a:t> = 0</a:t>
            </a:r>
            <a:r>
              <a:rPr lang="zh-TW" altLang="en-US" dirty="0"/>
              <a:t>，在此情況下，以上的四個方程式變為：</a:t>
            </a:r>
            <a:endParaRPr lang="zh-TW" altLang="en-US" spc="-100" dirty="0"/>
          </a:p>
          <a:p>
            <a:pPr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4EAE1-CA27-46CB-95C2-5787BB69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643B22-34E8-4696-B379-91B9E9C1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41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FB1AF2-3EF3-469D-9777-89CBFE50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924944"/>
            <a:ext cx="5960745" cy="32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1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68BDB-29AD-4283-B7DE-35B603EE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3.8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CE4A4D-9039-4B6D-BD04-8FC3359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一石子由斷崖落下，</a:t>
            </a:r>
            <a:r>
              <a:rPr lang="en-US" altLang="zh-TW"/>
              <a:t>3 </a:t>
            </a:r>
            <a:r>
              <a:rPr lang="zh-TW" altLang="en-US"/>
              <a:t>秒後撞擊山谷。</a:t>
            </a:r>
            <a:r>
              <a:rPr lang="en-US" altLang="zh-TW"/>
              <a:t>(a) </a:t>
            </a:r>
            <a:r>
              <a:rPr lang="zh-TW" altLang="en-US"/>
              <a:t>斷崖至山谷之深度為何？</a:t>
            </a:r>
            <a:r>
              <a:rPr lang="en-US" altLang="zh-TW"/>
              <a:t>(b) </a:t>
            </a:r>
            <a:r>
              <a:rPr lang="zh-TW" altLang="en-US"/>
              <a:t>石子撞擊山谷的速率為何？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774FC9-CC9E-4024-8456-4BDE3041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496D03-7CD2-4230-9297-38055719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42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AB226CA0-BB31-46A9-9E55-A6A3BFB0E5A6}"/>
              </a:ext>
            </a:extLst>
          </p:cNvPr>
          <p:cNvSpPr/>
          <p:nvPr/>
        </p:nvSpPr>
        <p:spPr>
          <a:xfrm>
            <a:off x="827584" y="3429000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539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38523-488E-41D2-B2A6-587DB54F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3.9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8E5AAF5-E6B6-4CFB-B898-50F1D0D1F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一球從地面垂直上拋，到達最大高度</a:t>
            </a:r>
            <a:r>
              <a:rPr lang="en-US" altLang="zh-TW" dirty="0"/>
              <a:t>20 m</a:t>
            </a:r>
            <a:r>
              <a:rPr lang="zh-TW" altLang="en-US" dirty="0"/>
              <a:t>。求：</a:t>
            </a:r>
            <a:r>
              <a:rPr lang="en-US" altLang="zh-TW" dirty="0"/>
              <a:t>(a) </a:t>
            </a:r>
            <a:r>
              <a:rPr lang="zh-TW" altLang="en-US" dirty="0"/>
              <a:t>其初速；</a:t>
            </a:r>
            <a:r>
              <a:rPr lang="en-US" altLang="zh-TW" dirty="0"/>
              <a:t>(b) </a:t>
            </a:r>
            <a:r>
              <a:rPr lang="zh-TW" altLang="en-US" dirty="0"/>
              <a:t>到達最高點所需的時間；</a:t>
            </a:r>
            <a:r>
              <a:rPr lang="en-US" altLang="zh-TW" dirty="0"/>
              <a:t>(c) </a:t>
            </a:r>
            <a:r>
              <a:rPr lang="zh-TW" altLang="en-US" dirty="0"/>
              <a:t>著地前的速度；</a:t>
            </a:r>
            <a:r>
              <a:rPr lang="en-US" altLang="zh-TW" dirty="0"/>
              <a:t>(d) </a:t>
            </a:r>
            <a:r>
              <a:rPr lang="zh-TW" altLang="en-US" dirty="0"/>
              <a:t>在 </a:t>
            </a:r>
            <a:r>
              <a:rPr lang="en-US" altLang="zh-TW" dirty="0"/>
              <a:t>0.5 s </a:t>
            </a:r>
            <a:r>
              <a:rPr lang="zh-TW" altLang="en-US" dirty="0"/>
              <a:t>及 </a:t>
            </a:r>
            <a:r>
              <a:rPr lang="en-US" altLang="zh-TW" dirty="0"/>
              <a:t>2.5 s </a:t>
            </a:r>
            <a:r>
              <a:rPr lang="zh-TW" altLang="en-US" dirty="0"/>
              <a:t>間的位移；</a:t>
            </a:r>
            <a:r>
              <a:rPr lang="en-US" altLang="zh-TW" dirty="0"/>
              <a:t>(e) </a:t>
            </a:r>
            <a:r>
              <a:rPr lang="zh-TW" altLang="en-US" dirty="0"/>
              <a:t>到達離地 </a:t>
            </a:r>
            <a:r>
              <a:rPr lang="en-US" altLang="zh-TW" dirty="0"/>
              <a:t>15 m </a:t>
            </a:r>
            <a:r>
              <a:rPr lang="zh-TW" altLang="en-US" dirty="0"/>
              <a:t>高處的時間。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5DE0F0-F34C-4ED7-B23D-9EFDF1B3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DD29E8-03E1-476C-85DA-EFC2552D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43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D04381D-9725-4A64-9FDF-4BA9003C9869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582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854C14A-65B0-40A0-B55B-610035C2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A017572-AB3D-425B-99A3-11A55E6FC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利用例題</a:t>
            </a:r>
            <a:r>
              <a:rPr lang="en-US" altLang="zh-TW" dirty="0"/>
              <a:t>3.9 </a:t>
            </a:r>
            <a:r>
              <a:rPr lang="zh-TW" altLang="en-US" dirty="0"/>
              <a:t>的數據，求在</a:t>
            </a:r>
            <a:r>
              <a:rPr lang="en-US" altLang="zh-TW" dirty="0"/>
              <a:t>0.5 s </a:t>
            </a:r>
            <a:r>
              <a:rPr lang="zh-TW" altLang="en-US" dirty="0"/>
              <a:t>及</a:t>
            </a:r>
            <a:r>
              <a:rPr lang="en-US" altLang="zh-TW" dirty="0"/>
              <a:t>2.5 s </a:t>
            </a:r>
            <a:r>
              <a:rPr lang="zh-TW" altLang="en-US" dirty="0"/>
              <a:t>之間的</a:t>
            </a:r>
            <a:r>
              <a:rPr lang="en-US" altLang="zh-TW" dirty="0"/>
              <a:t>(a) </a:t>
            </a:r>
            <a:r>
              <a:rPr lang="zh-TW" altLang="en-US" dirty="0"/>
              <a:t>平均速度；</a:t>
            </a:r>
            <a:r>
              <a:rPr lang="en-US" altLang="zh-TW" dirty="0"/>
              <a:t>(b) </a:t>
            </a:r>
            <a:r>
              <a:rPr lang="zh-TW" altLang="en-US" dirty="0"/>
              <a:t>平均速率。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4D3AB4-CAA8-4002-B6F4-BA9A8166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10D7A2-1A74-41AF-81D0-33BE60BF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78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28AFA-9C03-40C1-B0FA-D19C42CE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3.10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65940D-14B0-428A-9E8F-A4B5EA865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一球以初速</a:t>
            </a:r>
            <a:r>
              <a:rPr lang="en-US" altLang="zh-TW" dirty="0"/>
              <a:t>12 m/s </a:t>
            </a:r>
            <a:r>
              <a:rPr lang="zh-TW" altLang="en-US" dirty="0"/>
              <a:t>從離地</a:t>
            </a:r>
            <a:r>
              <a:rPr lang="en-US" altLang="zh-TW" dirty="0"/>
              <a:t>40 m </a:t>
            </a:r>
            <a:r>
              <a:rPr lang="zh-TW" altLang="en-US" dirty="0"/>
              <a:t>高的屋頂向上拋出，求：</a:t>
            </a:r>
            <a:r>
              <a:rPr lang="en-US" altLang="zh-TW" dirty="0"/>
              <a:t>(a) </a:t>
            </a:r>
            <a:r>
              <a:rPr lang="zh-TW" altLang="en-US" dirty="0"/>
              <a:t>球著地時的速度；</a:t>
            </a:r>
            <a:r>
              <a:rPr lang="en-US" altLang="zh-TW" dirty="0"/>
              <a:t>(b) </a:t>
            </a:r>
            <a:r>
              <a:rPr lang="zh-TW" altLang="en-US" dirty="0"/>
              <a:t>飛行時間；</a:t>
            </a:r>
            <a:r>
              <a:rPr lang="en-US" altLang="zh-TW" dirty="0"/>
              <a:t>(c) </a:t>
            </a:r>
            <a:r>
              <a:rPr lang="zh-TW" altLang="en-US" dirty="0"/>
              <a:t>最大高度；</a:t>
            </a:r>
            <a:r>
              <a:rPr lang="en-US" altLang="zh-TW" dirty="0"/>
              <a:t>(d) </a:t>
            </a:r>
            <a:r>
              <a:rPr lang="zh-TW" altLang="en-US" dirty="0"/>
              <a:t>球返回到屋頂高度的時間；</a:t>
            </a:r>
            <a:r>
              <a:rPr lang="en-US" altLang="zh-TW" dirty="0"/>
              <a:t>(e) </a:t>
            </a:r>
            <a:r>
              <a:rPr lang="zh-TW" altLang="en-US" dirty="0"/>
              <a:t>球到達低於屋頂</a:t>
            </a:r>
            <a:r>
              <a:rPr lang="en-US" altLang="zh-TW" dirty="0"/>
              <a:t>15 m </a:t>
            </a:r>
            <a:r>
              <a:rPr lang="zh-TW" altLang="en-US" dirty="0"/>
              <a:t>處的時間。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A168FB-79BD-4165-B1D3-44633260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86AC5-74FA-4793-9BB2-1ED51B9A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45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6C91E4C1-B102-4897-AD1E-E4EE8867D7FE}"/>
              </a:ext>
            </a:extLst>
          </p:cNvPr>
          <p:cNvSpPr/>
          <p:nvPr/>
        </p:nvSpPr>
        <p:spPr>
          <a:xfrm>
            <a:off x="827584" y="429309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278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1A1203-8EDA-4EBD-B025-226A6150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3.11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C2AAB2-68DF-4622-90EA-EE3961AC7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一個網球從 </a:t>
            </a:r>
            <a:r>
              <a:rPr lang="en-US" altLang="zh-TW" dirty="0"/>
              <a:t>5 m </a:t>
            </a:r>
            <a:r>
              <a:rPr lang="zh-TW" altLang="en-US" dirty="0"/>
              <a:t>高處落下，反彈到 </a:t>
            </a:r>
            <a:r>
              <a:rPr lang="en-US" altLang="zh-TW" dirty="0"/>
              <a:t>3.2 m </a:t>
            </a:r>
            <a:r>
              <a:rPr lang="zh-TW" altLang="en-US" dirty="0"/>
              <a:t>的高度。如果它與地面接觸的時間為 </a:t>
            </a:r>
            <a:r>
              <a:rPr lang="en-US" altLang="zh-TW" dirty="0"/>
              <a:t>0.036 s</a:t>
            </a:r>
            <a:r>
              <a:rPr lang="zh-TW" altLang="en-US" dirty="0"/>
              <a:t>。在這段期間的平均加速度為何？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88A5E0-9169-4A2D-BA6D-8E5CE0B7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99105E-61C9-4D1D-B243-6D35370C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46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CA3F8807-37CA-432B-93D4-BB3396F46C6C}"/>
              </a:ext>
            </a:extLst>
          </p:cNvPr>
          <p:cNvSpPr/>
          <p:nvPr/>
        </p:nvSpPr>
        <p:spPr>
          <a:xfrm>
            <a:off x="827584" y="38970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66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B823EAE-708A-4E68-B2EC-4414F682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</a:t>
            </a:r>
            <a:r>
              <a:rPr lang="zh-TW" altLang="en-US" dirty="0"/>
              <a:t> 終端速率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639AF3F0-44E6-4E84-8472-EB41D1ED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zh-TW" altLang="en-US" dirty="0"/>
              <a:t>物體從足夠高的地方墜落時，不會一直持續加速。圖 </a:t>
            </a:r>
            <a:r>
              <a:rPr lang="en-US" altLang="zh-TW" dirty="0"/>
              <a:t>3.23</a:t>
            </a:r>
            <a:r>
              <a:rPr lang="zh-TW" altLang="en-US" dirty="0"/>
              <a:t>顯示速度如何隨時間而變化。物體最後會達到一個</a:t>
            </a:r>
            <a:r>
              <a:rPr lang="zh-TW" altLang="en-US" b="1" dirty="0">
                <a:solidFill>
                  <a:srgbClr val="C00000"/>
                </a:solidFill>
              </a:rPr>
              <a:t>終端速率</a:t>
            </a:r>
            <a:r>
              <a:rPr lang="en-US" altLang="zh-TW" dirty="0"/>
              <a:t>(terminal s peed)</a:t>
            </a:r>
            <a:r>
              <a:rPr lang="zh-TW" altLang="en-US" dirty="0"/>
              <a:t>，</a:t>
            </a:r>
            <a:r>
              <a:rPr lang="en-US" altLang="zh-TW" b="1" i="1" dirty="0" err="1"/>
              <a:t>υ</a:t>
            </a:r>
            <a:r>
              <a:rPr lang="en-US" altLang="zh-TW" baseline="-25000" dirty="0" err="1"/>
              <a:t>T</a:t>
            </a:r>
            <a:r>
              <a:rPr lang="zh-TW" altLang="en-US" dirty="0"/>
              <a:t>，然後會以此固定速率落下。</a:t>
            </a:r>
          </a:p>
          <a:p>
            <a:pPr>
              <a:lnSpc>
                <a:spcPts val="4000"/>
              </a:lnSpc>
              <a:defRPr/>
            </a:pPr>
            <a:r>
              <a:rPr lang="en-US" altLang="zh-TW" b="1" i="1" dirty="0" err="1"/>
              <a:t>υ</a:t>
            </a:r>
            <a:r>
              <a:rPr lang="en-US" altLang="zh-TW" baseline="-25000" dirty="0" err="1"/>
              <a:t>T</a:t>
            </a:r>
            <a:r>
              <a:rPr lang="en-US" altLang="zh-TW" dirty="0"/>
              <a:t> </a:t>
            </a:r>
            <a:r>
              <a:rPr lang="zh-TW" altLang="en-US" dirty="0"/>
              <a:t>的數值依落體的重量和形狀及空氣密度而定。</a:t>
            </a:r>
            <a:br>
              <a:rPr lang="en-US" altLang="zh-TW" dirty="0"/>
            </a:br>
            <a:r>
              <a:rPr lang="zh-TW" altLang="en-US" dirty="0"/>
              <a:t>對於雪花或羽毛而言，終端速率相當低。</a:t>
            </a:r>
            <a:endParaRPr lang="zh-TW" altLang="en-US" spc="-100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DE83E45-0F1E-40FD-9096-48F665D0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EFC911-5EEC-4CE7-81E2-00171663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7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41C0F-5CAD-4990-A57C-434F2C75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</a:t>
            </a:r>
            <a:r>
              <a:rPr lang="zh-TW" altLang="en-US" dirty="0"/>
              <a:t> 終端速率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B46738-DAAE-4CE4-BDB7-C60730B3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99F397-9E00-4F9F-A937-7A87A679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48</a:t>
            </a:fld>
            <a:endParaRPr lang="en-GB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AEFB433-9836-48EE-A6AA-6EE4440FC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875FC2-88A8-46E9-AA9F-72A417AE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30092"/>
            <a:ext cx="4000500" cy="3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本章摘要</a:t>
            </a:r>
          </a:p>
        </p:txBody>
      </p:sp>
      <p:sp>
        <p:nvSpPr>
          <p:cNvPr id="55300" name="文字方塊 4"/>
          <p:cNvSpPr txBox="1">
            <a:spLocks noChangeArrowheads="1"/>
          </p:cNvSpPr>
          <p:nvPr/>
        </p:nvSpPr>
        <p:spPr bwMode="auto">
          <a:xfrm>
            <a:off x="539750" y="6350000"/>
            <a:ext cx="1728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/>
              <a:t>34</a:t>
            </a:r>
            <a:endParaRPr lang="zh-TW" altLang="en-US" sz="120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CDA2B6A-64F3-4275-B61B-278D306C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42684E-07C6-42EB-9E60-9A909735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49</a:t>
            </a:fld>
            <a:endParaRPr lang="en-GB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A26658-218C-4DF0-A1CA-47DD5D207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42" y="1366416"/>
            <a:ext cx="2772328" cy="50149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4254D45-8AE4-43B4-9CD1-F45E119D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5889620"/>
            <a:ext cx="3213546" cy="460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66955-978D-46AD-B6E1-C243D474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2AD61-A801-40FE-99C0-1B029052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3.1</a:t>
            </a:r>
            <a:r>
              <a:rPr lang="zh-TW" altLang="en-US" b="1" dirty="0"/>
              <a:t>　質點運動學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3.2</a:t>
            </a:r>
            <a:r>
              <a:rPr lang="zh-TW" altLang="en-US" b="1" dirty="0"/>
              <a:t>　位移與速度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3.3</a:t>
            </a:r>
            <a:r>
              <a:rPr lang="zh-TW" altLang="en-US" b="1" dirty="0"/>
              <a:t>　瞬時速度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3.4</a:t>
            </a:r>
            <a:r>
              <a:rPr lang="zh-TW" altLang="en-US" b="1" dirty="0"/>
              <a:t>　加速度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3.5</a:t>
            </a:r>
            <a:r>
              <a:rPr lang="zh-TW" altLang="en-US" b="1" dirty="0"/>
              <a:t>　面積的應用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3.6</a:t>
            </a:r>
            <a:r>
              <a:rPr lang="zh-TW" altLang="en-US" b="1" dirty="0"/>
              <a:t>　等加速度的運動方程式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3.7</a:t>
            </a:r>
            <a:r>
              <a:rPr lang="zh-TW" altLang="en-US" b="1" dirty="0"/>
              <a:t>　垂直直線運動　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b="1" dirty="0"/>
              <a:t>3.8</a:t>
            </a:r>
            <a:r>
              <a:rPr lang="zh-TW" altLang="en-US" b="1" dirty="0"/>
              <a:t>　終端速率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786200-2C45-400F-949E-B52C3A67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5225C6-D1C5-42BE-863D-4E07E802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1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9D802-BD0F-4BD0-9F4E-4D0E3BF4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3.1 </a:t>
            </a:r>
            <a:r>
              <a:rPr lang="zh-TW" altLang="en-US" dirty="0"/>
              <a:t>質點運動學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08CCB69-E12D-4C58-8158-84F3C780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ts val="38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運動學</a:t>
            </a:r>
            <a:r>
              <a:rPr lang="en-US" altLang="zh-TW" dirty="0"/>
              <a:t>(kinematics)</a:t>
            </a:r>
            <a:r>
              <a:rPr lang="zh-TW" altLang="en-US" dirty="0"/>
              <a:t>致力於描述物體如何在時空中運動。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圖 </a:t>
            </a:r>
            <a:r>
              <a:rPr lang="en-US" altLang="zh-TW" dirty="0" err="1"/>
              <a:t>3.1a</a:t>
            </a:r>
            <a:r>
              <a:rPr lang="en-US" altLang="zh-TW" dirty="0"/>
              <a:t> </a:t>
            </a:r>
            <a:r>
              <a:rPr lang="zh-TW" altLang="en-US" dirty="0"/>
              <a:t>所示的</a:t>
            </a:r>
            <a:r>
              <a:rPr lang="zh-TW" altLang="en-US" b="1" dirty="0">
                <a:solidFill>
                  <a:srgbClr val="C00000"/>
                </a:solidFill>
              </a:rPr>
              <a:t>平移運動</a:t>
            </a:r>
            <a:r>
              <a:rPr lang="en-US" altLang="zh-TW" dirty="0"/>
              <a:t>(translational motion)</a:t>
            </a:r>
            <a:r>
              <a:rPr lang="zh-TW" altLang="en-US" dirty="0"/>
              <a:t>，物體各部分的位置產生相同的改變。</a:t>
            </a:r>
            <a:endParaRPr lang="en-US" altLang="zh-TW" dirty="0"/>
          </a:p>
          <a:p>
            <a:pPr>
              <a:lnSpc>
                <a:spcPts val="3800"/>
              </a:lnSpc>
            </a:pPr>
            <a:r>
              <a:rPr lang="zh-TW" altLang="en-US" dirty="0"/>
              <a:t>圖 </a:t>
            </a:r>
            <a:r>
              <a:rPr lang="en-US" altLang="zh-TW" dirty="0" err="1"/>
              <a:t>3.1b</a:t>
            </a:r>
            <a:r>
              <a:rPr lang="en-US" altLang="zh-TW" dirty="0"/>
              <a:t> </a:t>
            </a:r>
            <a:r>
              <a:rPr lang="zh-TW" altLang="en-US" dirty="0"/>
              <a:t>所示的</a:t>
            </a:r>
            <a:r>
              <a:rPr lang="zh-TW" altLang="en-US" b="1" dirty="0">
                <a:solidFill>
                  <a:srgbClr val="C00000"/>
                </a:solidFill>
              </a:rPr>
              <a:t>轉動運動</a:t>
            </a:r>
            <a:r>
              <a:rPr lang="en-US" altLang="zh-TW" dirty="0"/>
              <a:t>(rotational motion)</a:t>
            </a:r>
            <a:r>
              <a:rPr lang="zh-TW" altLang="en-US" dirty="0"/>
              <a:t>，物體改變它在空間中的方向。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圖 </a:t>
            </a:r>
            <a:r>
              <a:rPr lang="en-US" altLang="zh-TW" dirty="0" err="1"/>
              <a:t>3.1c</a:t>
            </a:r>
            <a:r>
              <a:rPr lang="en-US" altLang="zh-TW" dirty="0"/>
              <a:t> </a:t>
            </a:r>
            <a:r>
              <a:rPr lang="zh-TW" altLang="en-US" dirty="0"/>
              <a:t>所示的</a:t>
            </a:r>
            <a:r>
              <a:rPr lang="zh-TW" altLang="en-US" b="1" dirty="0">
                <a:solidFill>
                  <a:srgbClr val="C00000"/>
                </a:solidFill>
              </a:rPr>
              <a:t>振動運動</a:t>
            </a:r>
            <a:r>
              <a:rPr lang="en-US" altLang="zh-TW" dirty="0"/>
              <a:t>(vibrational motion)</a:t>
            </a:r>
            <a:r>
              <a:rPr lang="zh-TW" altLang="en-US" dirty="0"/>
              <a:t>，物體的形狀或大小做有規律的改變。</a:t>
            </a:r>
            <a:endParaRPr lang="en-US" altLang="zh-TW" dirty="0"/>
          </a:p>
          <a:p>
            <a:pPr>
              <a:lnSpc>
                <a:spcPts val="4000"/>
              </a:lnSpc>
            </a:pPr>
            <a:r>
              <a:rPr lang="zh-TW" altLang="en-US" dirty="0"/>
              <a:t>物體沿著一直線所做的平移運動，即一維運動學。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6A3D62-CE66-4652-80DA-F134E86C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AD5081-4CF1-443C-8ABD-BAA70F83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86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1CBDB-4EBB-40F4-ACD8-216AE7CA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3.1 </a:t>
            </a:r>
            <a:r>
              <a:rPr lang="zh-TW" altLang="en-US" dirty="0"/>
              <a:t>質點運動學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CC9850-60D7-4C86-83EF-897FE1D3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8740B-9475-4BE9-97D2-AB99C87C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60B0715-9D13-47FD-9102-8E2490572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618856" cy="50155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物體的平移運動完全可用此物體上任一點的運動來描述。所以該物體可視為</a:t>
            </a:r>
            <a:r>
              <a:rPr lang="zh-TW" altLang="en-US" b="1" dirty="0">
                <a:solidFill>
                  <a:srgbClr val="C00000"/>
                </a:solidFill>
              </a:rPr>
              <a:t>質點</a:t>
            </a:r>
            <a:r>
              <a:rPr lang="en-US" altLang="zh-TW" dirty="0"/>
              <a:t>(particle)</a:t>
            </a:r>
            <a:r>
              <a:rPr lang="zh-TW" altLang="en-US" dirty="0"/>
              <a:t>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02B8CE1C-7ABE-420C-B01C-574B7D4F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00" y="1478285"/>
            <a:ext cx="2952328" cy="524909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288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8BCE6E-AB5B-4606-AB26-DCF62B33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4EC16EF-DA5E-4983-82A4-6C5C1C2F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TW" altLang="en-US" dirty="0"/>
              <a:t>當質點從初座標 </a:t>
            </a:r>
            <a:r>
              <a:rPr lang="en-US" altLang="zh-TW" b="1" i="1" dirty="0"/>
              <a:t>x</a:t>
            </a:r>
            <a:r>
              <a:rPr lang="en-US" altLang="zh-TW" i="1" baseline="-25000" dirty="0"/>
              <a:t>i</a:t>
            </a:r>
            <a:r>
              <a:rPr lang="en-US" altLang="zh-TW" dirty="0"/>
              <a:t> </a:t>
            </a:r>
            <a:r>
              <a:rPr lang="zh-TW" altLang="en-US" dirty="0"/>
              <a:t>移動到末座標 </a:t>
            </a:r>
            <a:r>
              <a:rPr lang="en-US" altLang="zh-TW" b="1" i="1" dirty="0" err="1"/>
              <a:t>x</a:t>
            </a:r>
            <a:r>
              <a:rPr lang="en-US" altLang="zh-TW" i="1" baseline="-25000" dirty="0" err="1"/>
              <a:t>f</a:t>
            </a:r>
            <a:r>
              <a:rPr lang="en-US" altLang="zh-TW" dirty="0"/>
              <a:t> </a:t>
            </a:r>
            <a:r>
              <a:rPr lang="zh-TW" altLang="en-US" dirty="0"/>
              <a:t>時，其</a:t>
            </a:r>
            <a:r>
              <a:rPr lang="zh-TW" altLang="en-US" b="1" dirty="0">
                <a:solidFill>
                  <a:srgbClr val="C00000"/>
                </a:solidFill>
              </a:rPr>
              <a:t>位移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ts val="3600"/>
              </a:lnSpc>
              <a:buFont typeface="Wingdings 3" pitchFamily="18" charset="2"/>
              <a:buNone/>
            </a:pPr>
            <a:r>
              <a:rPr lang="en-US" altLang="zh-TW" b="1" dirty="0">
                <a:solidFill>
                  <a:srgbClr val="00C491"/>
                </a:solidFill>
              </a:rPr>
              <a:t>    </a:t>
            </a:r>
            <a:r>
              <a:rPr lang="en-US" altLang="zh-TW" dirty="0"/>
              <a:t>(displacement)</a:t>
            </a:r>
            <a:r>
              <a:rPr lang="zh-TW" altLang="en-US" dirty="0"/>
              <a:t>寫為</a:t>
            </a:r>
            <a:endParaRPr lang="en-US" altLang="zh-TW" dirty="0"/>
          </a:p>
          <a:p>
            <a:pPr>
              <a:lnSpc>
                <a:spcPts val="3600"/>
              </a:lnSpc>
            </a:pP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/>
              <a:t>希臘字母 </a:t>
            </a:r>
            <a:r>
              <a:rPr lang="en-US" altLang="zh-TW" dirty="0"/>
              <a:t>Δ (</a:t>
            </a:r>
            <a:r>
              <a:rPr lang="zh-TW" altLang="en-US" dirty="0"/>
              <a:t>大寫的 </a:t>
            </a:r>
            <a:r>
              <a:rPr lang="en-US" altLang="zh-TW" dirty="0"/>
              <a:t>delta)</a:t>
            </a:r>
            <a:r>
              <a:rPr lang="zh-TW" altLang="en-US" dirty="0"/>
              <a:t>通常被用來表示在此記號後的變數之變化量。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en-US" altLang="zh-TW" dirty="0" err="1"/>
              <a:t>Δ</a:t>
            </a:r>
            <a:r>
              <a:rPr lang="en-US" altLang="zh-TW" i="1" dirty="0" err="1"/>
              <a:t>x</a:t>
            </a:r>
            <a:r>
              <a:rPr lang="en-US" altLang="zh-TW" dirty="0"/>
              <a:t> </a:t>
            </a:r>
            <a:r>
              <a:rPr lang="zh-TW" altLang="en-US" dirty="0"/>
              <a:t>一定是指末值減去初值，</a:t>
            </a:r>
            <a:r>
              <a:rPr lang="en-US" altLang="zh-TW" dirty="0" err="1"/>
              <a:t>Δ</a:t>
            </a:r>
            <a:r>
              <a:rPr lang="en-US" altLang="zh-TW" b="1" i="1" dirty="0" err="1"/>
              <a:t>x</a:t>
            </a:r>
            <a:r>
              <a:rPr lang="en-US" altLang="zh-TW" i="1" dirty="0"/>
              <a:t> </a:t>
            </a:r>
            <a:r>
              <a:rPr lang="zh-TW" altLang="en-US" dirty="0"/>
              <a:t>的正負號指出它相對於 </a:t>
            </a:r>
            <a:r>
              <a:rPr lang="en-US" altLang="zh-TW" dirty="0"/>
              <a:t>+</a:t>
            </a:r>
            <a:r>
              <a:rPr lang="en-US" altLang="zh-TW" i="1" dirty="0"/>
              <a:t>x</a:t>
            </a:r>
            <a:r>
              <a:rPr lang="en-US" altLang="zh-TW" dirty="0"/>
              <a:t> </a:t>
            </a:r>
            <a:r>
              <a:rPr lang="zh-TW" altLang="en-US" dirty="0"/>
              <a:t>軸的方向。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BA161CF-5FE1-480B-9324-ED9F43D6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FF400-2975-4928-98F9-0CA0DA7D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0C8AC2-03E5-4AFF-9380-42CAA66B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564904"/>
            <a:ext cx="55340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1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BE801-E88C-442B-82CB-0A633CA5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</a:t>
            </a:r>
            <a:r>
              <a:rPr lang="zh-TW" altLang="en-US" dirty="0"/>
              <a:t>位移與速度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8D3438B-8654-426C-8C23-278FE3F79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2060848"/>
            <a:ext cx="4273868" cy="293370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0468F1-0E8B-43A8-B511-19FAADD0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3</a:t>
            </a:r>
            <a:r>
              <a:rPr lang="zh-TW" altLang="en-US"/>
              <a:t>章 一維運動學</a:t>
            </a:r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BD9889-8013-4077-A5CF-D8097BA3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818866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ch3</Template>
  <TotalTime>187</TotalTime>
  <Words>2800</Words>
  <Application>Microsoft Office PowerPoint</Application>
  <PresentationFormat>如螢幕大小 (4:3)</PresentationFormat>
  <Paragraphs>259</Paragraphs>
  <Slides>49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Equation</vt:lpstr>
      <vt:lpstr>PowerPoint 簡報</vt:lpstr>
      <vt:lpstr>普通物理學(第三版) 原著：Harris Benson</vt:lpstr>
      <vt:lpstr>第 3 章 一維運動學</vt:lpstr>
      <vt:lpstr>本章要點</vt:lpstr>
      <vt:lpstr>本章內容</vt:lpstr>
      <vt:lpstr>3.1 質點運動學</vt:lpstr>
      <vt:lpstr>3.1 質點運動學</vt:lpstr>
      <vt:lpstr>3.2 位移與速度</vt:lpstr>
      <vt:lpstr>3.2 位移與速度</vt:lpstr>
      <vt:lpstr>3.2 位移與速度</vt:lpstr>
      <vt:lpstr>3.2 位移與速度</vt:lpstr>
      <vt:lpstr>例題 3.1</vt:lpstr>
      <vt:lpstr>3.2 位移與速度</vt:lpstr>
      <vt:lpstr>3.2 位移與速度</vt:lpstr>
      <vt:lpstr>3.3 瞬時速度</vt:lpstr>
      <vt:lpstr>3.3 瞬時速度</vt:lpstr>
      <vt:lpstr>3.3 瞬時速度</vt:lpstr>
      <vt:lpstr>3.4 加速度</vt:lpstr>
      <vt:lpstr>3.4 加速度</vt:lpstr>
      <vt:lpstr>3.4 加速度</vt:lpstr>
      <vt:lpstr>3.4 加速度</vt:lpstr>
      <vt:lpstr>3.4 加速度</vt:lpstr>
      <vt:lpstr>例題 3.2</vt:lpstr>
      <vt:lpstr>例題 3.3</vt:lpstr>
      <vt:lpstr>3.5 面積的應用</vt:lpstr>
      <vt:lpstr>3.5 面積的應用</vt:lpstr>
      <vt:lpstr>3.5 面積的應用</vt:lpstr>
      <vt:lpstr>例題 3.4</vt:lpstr>
      <vt:lpstr>3.6 等加速度的運動方程式</vt:lpstr>
      <vt:lpstr>3.6 等加速度的運動方程式</vt:lpstr>
      <vt:lpstr>3.6 等加速度的運動方程式</vt:lpstr>
      <vt:lpstr>3.6 等加速度的運動方程式</vt:lpstr>
      <vt:lpstr>3.6 等加速度的運動方程式</vt:lpstr>
      <vt:lpstr>例題 3.5</vt:lpstr>
      <vt:lpstr>例題 3.6</vt:lpstr>
      <vt:lpstr>例題 3.7</vt:lpstr>
      <vt:lpstr>練習題1</vt:lpstr>
      <vt:lpstr>3.7 垂直直線運動</vt:lpstr>
      <vt:lpstr>3.7 垂直直線運動</vt:lpstr>
      <vt:lpstr>3.7 垂直直線運動</vt:lpstr>
      <vt:lpstr>3.7 垂直直線運動</vt:lpstr>
      <vt:lpstr>例題 3.8</vt:lpstr>
      <vt:lpstr>例題 3.9</vt:lpstr>
      <vt:lpstr>練習題2</vt:lpstr>
      <vt:lpstr>例題 3.10</vt:lpstr>
      <vt:lpstr>例題 3.11</vt:lpstr>
      <vt:lpstr>3.8 終端速率</vt:lpstr>
      <vt:lpstr>3.8 終端速率</vt:lpstr>
      <vt:lpstr>本章摘要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Fenny Lee</dc:creator>
  <cp:lastModifiedBy>Fenny Lee</cp:lastModifiedBy>
  <cp:revision>57</cp:revision>
  <dcterms:created xsi:type="dcterms:W3CDTF">2020-06-02T06:25:43Z</dcterms:created>
  <dcterms:modified xsi:type="dcterms:W3CDTF">2020-06-03T02:33:38Z</dcterms:modified>
</cp:coreProperties>
</file>